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8" r:id="rId3"/>
    <p:sldId id="257" r:id="rId4"/>
    <p:sldId id="268" r:id="rId5"/>
    <p:sldId id="259" r:id="rId6"/>
    <p:sldId id="263" r:id="rId7"/>
    <p:sldId id="260" r:id="rId8"/>
    <p:sldId id="264" r:id="rId9"/>
    <p:sldId id="265" r:id="rId10"/>
    <p:sldId id="266" r:id="rId11"/>
    <p:sldId id="297" r:id="rId12"/>
    <p:sldId id="286" r:id="rId13"/>
    <p:sldId id="287" r:id="rId14"/>
    <p:sldId id="288" r:id="rId15"/>
    <p:sldId id="289" r:id="rId16"/>
    <p:sldId id="293" r:id="rId17"/>
    <p:sldId id="294" r:id="rId18"/>
    <p:sldId id="295" r:id="rId19"/>
    <p:sldId id="261" r:id="rId20"/>
    <p:sldId id="280" r:id="rId21"/>
    <p:sldId id="284" r:id="rId22"/>
    <p:sldId id="281" r:id="rId23"/>
    <p:sldId id="267" r:id="rId24"/>
    <p:sldId id="285" r:id="rId25"/>
    <p:sldId id="283" r:id="rId26"/>
    <p:sldId id="269" r:id="rId27"/>
    <p:sldId id="282" r:id="rId28"/>
    <p:sldId id="290" r:id="rId29"/>
    <p:sldId id="291" r:id="rId30"/>
    <p:sldId id="296" r:id="rId31"/>
    <p:sldId id="292" r:id="rId32"/>
  </p:sldIdLst>
  <p:sldSz cx="9144000" cy="6858000" type="screen4x3"/>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534" autoAdjust="0"/>
    <p:restoredTop sz="94660"/>
  </p:normalViewPr>
  <p:slideViewPr>
    <p:cSldViewPr>
      <p:cViewPr varScale="1">
        <p:scale>
          <a:sx n="65" d="100"/>
          <a:sy n="65" d="100"/>
        </p:scale>
        <p:origin x="-768"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ru-RU"/>
          </a:p>
        </p:txBody>
      </p:sp>
      <p:sp>
        <p:nvSpPr>
          <p:cNvPr id="3" name="Дата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591AC276-E14A-4540-9462-8377E8E9C571}" type="datetimeFigureOut">
              <a:rPr lang="ru-RU" smtClean="0"/>
              <a:pPr/>
              <a:t>12.05.2015</a:t>
            </a:fld>
            <a:endParaRPr lang="ru-RU"/>
          </a:p>
        </p:txBody>
      </p:sp>
      <p:sp>
        <p:nvSpPr>
          <p:cNvPr id="4" name="Образ слайда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ru-RU"/>
          </a:p>
        </p:txBody>
      </p:sp>
      <p:sp>
        <p:nvSpPr>
          <p:cNvPr id="5" name="Заметки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ru-RU"/>
          </a:p>
        </p:txBody>
      </p:sp>
      <p:sp>
        <p:nvSpPr>
          <p:cNvPr id="7" name="Номер слайда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0CAC41E9-29FC-4198-96BC-2AE2C64EA2B0}" type="slidenum">
              <a:rPr lang="ru-RU" smtClean="0"/>
              <a:pPr/>
              <a:t>‹#›</a:t>
            </a:fld>
            <a:endParaRPr lang="ru-RU"/>
          </a:p>
        </p:txBody>
      </p:sp>
    </p:spTree>
    <p:extLst>
      <p:ext uri="{BB962C8B-B14F-4D97-AF65-F5344CB8AC3E}">
        <p14:creationId xmlns:p14="http://schemas.microsoft.com/office/powerpoint/2010/main" xmlns="" val="3442564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Образ слайда 1"/>
          <p:cNvSpPr>
            <a:spLocks noGrp="1" noRot="1" noChangeAspect="1" noTextEdit="1"/>
          </p:cNvSpPr>
          <p:nvPr>
            <p:ph type="sldImg"/>
          </p:nvPr>
        </p:nvSpPr>
        <p:spPr bwMode="auto">
          <a:noFill/>
          <a:ln>
            <a:solidFill>
              <a:srgbClr val="000000"/>
            </a:solidFill>
            <a:miter lim="800000"/>
            <a:headEnd/>
            <a:tailEnd/>
          </a:ln>
        </p:spPr>
      </p:sp>
      <p:sp>
        <p:nvSpPr>
          <p:cNvPr id="8294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8294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6019F1-6B1E-47F1-B96A-39A5E052F9D2}" type="slidenum">
              <a:rPr lang="ru-RU" smtClean="0"/>
              <a:pPr/>
              <a:t>2</a:t>
            </a:fld>
            <a:endParaRPr lang="ru-RU" smtClean="0"/>
          </a:p>
        </p:txBody>
      </p:sp>
    </p:spTree>
    <p:extLst>
      <p:ext uri="{BB962C8B-B14F-4D97-AF65-F5344CB8AC3E}">
        <p14:creationId xmlns:p14="http://schemas.microsoft.com/office/powerpoint/2010/main" xmlns="" val="2037887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CAC41E9-29FC-4198-96BC-2AE2C64EA2B0}" type="slidenum">
              <a:rPr lang="ru-RU" smtClean="0"/>
              <a:pPr/>
              <a:t>21</a:t>
            </a:fld>
            <a:endParaRPr lang="ru-RU"/>
          </a:p>
        </p:txBody>
      </p:sp>
    </p:spTree>
    <p:extLst>
      <p:ext uri="{BB962C8B-B14F-4D97-AF65-F5344CB8AC3E}">
        <p14:creationId xmlns:p14="http://schemas.microsoft.com/office/powerpoint/2010/main" xmlns="" val="3501129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bwMode="auto">
          <a:noFill/>
          <a:ln>
            <a:solidFill>
              <a:srgbClr val="000000"/>
            </a:solidFill>
            <a:miter lim="800000"/>
            <a:headEnd/>
            <a:tailEnd/>
          </a:ln>
        </p:spPr>
      </p:sp>
      <p:sp>
        <p:nvSpPr>
          <p:cNvPr id="839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8397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95BB9B-55A5-4238-AFBF-D4109C42883D}" type="slidenum">
              <a:rPr lang="ru-RU" smtClean="0"/>
              <a:pPr/>
              <a:t>23</a:t>
            </a:fld>
            <a:endParaRPr lang="ru-RU" smtClean="0"/>
          </a:p>
        </p:txBody>
      </p:sp>
    </p:spTree>
    <p:extLst>
      <p:ext uri="{BB962C8B-B14F-4D97-AF65-F5344CB8AC3E}">
        <p14:creationId xmlns:p14="http://schemas.microsoft.com/office/powerpoint/2010/main" xmlns="" val="4191611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EF8E666-2674-45CB-93E2-A4192040769E}" type="datetimeFigureOut">
              <a:rPr lang="ru-RU" smtClean="0"/>
              <a:pPr/>
              <a:t>12.05.2015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1AA9AE-74E1-4BA9-9319-F4F27C7DEE6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F8E666-2674-45CB-93E2-A4192040769E}" type="datetimeFigureOut">
              <a:rPr lang="ru-RU" smtClean="0"/>
              <a:pPr/>
              <a:t>12.05.2015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1AA9AE-74E1-4BA9-9319-F4F27C7DEE6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F8E666-2674-45CB-93E2-A4192040769E}" type="datetimeFigureOut">
              <a:rPr lang="ru-RU" smtClean="0"/>
              <a:pPr/>
              <a:t>12.05.2015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1AA9AE-74E1-4BA9-9319-F4F27C7DEE6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F8E666-2674-45CB-93E2-A4192040769E}" type="datetimeFigureOut">
              <a:rPr lang="ru-RU" smtClean="0"/>
              <a:pPr/>
              <a:t>12.05.2015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1AA9AE-74E1-4BA9-9319-F4F27C7DEE6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EF8E666-2674-45CB-93E2-A4192040769E}" type="datetimeFigureOut">
              <a:rPr lang="ru-RU" smtClean="0"/>
              <a:pPr/>
              <a:t>12.05.2015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1AA9AE-74E1-4BA9-9319-F4F27C7DEE6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EF8E666-2674-45CB-93E2-A4192040769E}" type="datetimeFigureOut">
              <a:rPr lang="ru-RU" smtClean="0"/>
              <a:pPr/>
              <a:t>12.05.2015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61AA9AE-74E1-4BA9-9319-F4F27C7DEE6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EF8E666-2674-45CB-93E2-A4192040769E}" type="datetimeFigureOut">
              <a:rPr lang="ru-RU" smtClean="0"/>
              <a:pPr/>
              <a:t>12.05.2015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61AA9AE-74E1-4BA9-9319-F4F27C7DEE6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EF8E666-2674-45CB-93E2-A4192040769E}" type="datetimeFigureOut">
              <a:rPr lang="ru-RU" smtClean="0"/>
              <a:pPr/>
              <a:t>12.05.2015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61AA9AE-74E1-4BA9-9319-F4F27C7DEE6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EF8E666-2674-45CB-93E2-A4192040769E}" type="datetimeFigureOut">
              <a:rPr lang="ru-RU" smtClean="0"/>
              <a:pPr/>
              <a:t>12.05.2015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61AA9AE-74E1-4BA9-9319-F4F27C7DEE6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EF8E666-2674-45CB-93E2-A4192040769E}" type="datetimeFigureOut">
              <a:rPr lang="ru-RU" smtClean="0"/>
              <a:pPr/>
              <a:t>12.05.2015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61AA9AE-74E1-4BA9-9319-F4F27C7DEE6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EF8E666-2674-45CB-93E2-A4192040769E}" type="datetimeFigureOut">
              <a:rPr lang="ru-RU" smtClean="0"/>
              <a:pPr/>
              <a:t>12.05.2015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61AA9AE-74E1-4BA9-9319-F4F27C7DEE6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F8E666-2674-45CB-93E2-A4192040769E}" type="datetimeFigureOut">
              <a:rPr lang="ru-RU" smtClean="0"/>
              <a:pPr/>
              <a:t>12.05.2015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AA9AE-74E1-4BA9-9319-F4F27C7DEE6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0" y="928670"/>
            <a:ext cx="9144000" cy="771506"/>
          </a:xfrm>
          <a:prstGeom prst="rect">
            <a:avLst/>
          </a:prstGeom>
          <a:solidFill>
            <a:srgbClr val="9C34DC"/>
          </a:solidFill>
          <a:ln w="9525">
            <a:solidFill>
              <a:srgbClr val="000000"/>
            </a:solidFill>
            <a:miter lim="800000"/>
            <a:headEnd/>
            <a:tailEnd/>
          </a:ln>
        </p:spPr>
        <p:txBody>
          <a:bodyPr/>
          <a:lstStyle/>
          <a:p>
            <a:pPr algn="ctr">
              <a:spcAft>
                <a:spcPts val="1000"/>
              </a:spcAft>
            </a:pPr>
            <a:r>
              <a:rPr lang="ru-RU" b="1" dirty="0" smtClean="0">
                <a:solidFill>
                  <a:srgbClr val="FFFFFF"/>
                </a:solidFill>
                <a:latin typeface="Times New Roman Tj" pitchFamily="18" charset="-52"/>
              </a:rPr>
              <a:t>ВАЗОРАТИ МАОРИФ ВА ИЛМИ ЉУМЊУРИИ ТОЉИКИСТОН                </a:t>
            </a:r>
          </a:p>
          <a:p>
            <a:pPr algn="ctr">
              <a:spcAft>
                <a:spcPts val="1000"/>
              </a:spcAft>
            </a:pPr>
            <a:r>
              <a:rPr lang="ru-RU" sz="1600" b="1" dirty="0" smtClean="0">
                <a:solidFill>
                  <a:srgbClr val="FFFFFF"/>
                </a:solidFill>
                <a:latin typeface="Times New Roman Tj" pitchFamily="18" charset="-52"/>
              </a:rPr>
              <a:t>ДОНИШГОЊИ </a:t>
            </a:r>
            <a:r>
              <a:rPr lang="ru-RU" sz="1600" b="1" dirty="0">
                <a:solidFill>
                  <a:srgbClr val="FFFFFF"/>
                </a:solidFill>
                <a:latin typeface="Times New Roman Tj" pitchFamily="18" charset="-52"/>
              </a:rPr>
              <a:t>ДАВЛАТИИ ТИЉОРАТИ ТОЉИКИСТОН</a:t>
            </a:r>
          </a:p>
          <a:p>
            <a:endParaRPr lang="ru-RU" sz="2000" dirty="0"/>
          </a:p>
        </p:txBody>
      </p:sp>
      <p:sp>
        <p:nvSpPr>
          <p:cNvPr id="2" name="Заголовок 1"/>
          <p:cNvSpPr>
            <a:spLocks noGrp="1"/>
          </p:cNvSpPr>
          <p:nvPr>
            <p:ph type="ctrTitle"/>
          </p:nvPr>
        </p:nvSpPr>
        <p:spPr>
          <a:xfrm>
            <a:off x="464315" y="2557432"/>
            <a:ext cx="8215370" cy="2428892"/>
          </a:xfrm>
        </p:spPr>
        <p:txBody>
          <a:bodyPr>
            <a:noAutofit/>
          </a:bodyPr>
          <a:lstStyle/>
          <a:p>
            <a:r>
              <a:rPr lang="ru-RU" sz="3200" b="1" dirty="0" smtClean="0">
                <a:latin typeface="Times New Roman Tj" pitchFamily="18" charset="-52"/>
              </a:rPr>
              <a:t>РАВАНДИ ТАТБИЌИ НИЗОМИ КРЕДИТИИ ТАЊСИЛОТ ДАР ДОНИШГОЊИ ДАВЛАТИИ ТИЉОРАТИ ТОЉИКИСТОН</a:t>
            </a:r>
            <a:r>
              <a:rPr lang="en-US" sz="3200" b="1" dirty="0" smtClean="0">
                <a:latin typeface="Times New Roman Tj" pitchFamily="18" charset="-52"/>
              </a:rPr>
              <a:t>:</a:t>
            </a:r>
            <a:r>
              <a:rPr lang="ru-RU" sz="3200" b="1" dirty="0" smtClean="0">
                <a:latin typeface="Times New Roman Tj" pitchFamily="18" charset="-52"/>
              </a:rPr>
              <a:t> </a:t>
            </a:r>
            <a:br>
              <a:rPr lang="ru-RU" sz="3200" b="1" dirty="0" smtClean="0">
                <a:latin typeface="Times New Roman Tj" pitchFamily="18" charset="-52"/>
              </a:rPr>
            </a:br>
            <a:r>
              <a:rPr lang="ru-RU" sz="3200" b="1" dirty="0" smtClean="0">
                <a:latin typeface="Times New Roman Tj" pitchFamily="18" charset="-52"/>
              </a:rPr>
              <a:t>МАРЊИЛАЊОИ АСОСЇ, ДАСТОВАРД ВА МУШКИЛОТ</a:t>
            </a:r>
            <a:r>
              <a:rPr lang="ru-RU" sz="3600" dirty="0"/>
              <a:t/>
            </a:r>
            <a:br>
              <a:rPr lang="ru-RU" sz="3600" dirty="0"/>
            </a:br>
            <a:endParaRPr lang="ru-RU" sz="3600" b="1" dirty="0">
              <a:latin typeface="Times New Roman Tj" pitchFamily="18" charset="-52"/>
            </a:endParaRPr>
          </a:p>
        </p:txBody>
      </p:sp>
      <p:sp>
        <p:nvSpPr>
          <p:cNvPr id="4" name="Rectangle 5"/>
          <p:cNvSpPr>
            <a:spLocks noChangeArrowheads="1"/>
          </p:cNvSpPr>
          <p:nvPr/>
        </p:nvSpPr>
        <p:spPr bwMode="auto">
          <a:xfrm>
            <a:off x="0" y="6443660"/>
            <a:ext cx="9144000" cy="414340"/>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smtClean="0">
                <a:solidFill>
                  <a:srgbClr val="FFFFFF"/>
                </a:solidFill>
                <a:latin typeface="Times New Roman Tj" pitchFamily="18" charset="-52"/>
              </a:rPr>
              <a:t>ДУШАНБЕ – 2015 </a:t>
            </a:r>
          </a:p>
          <a:p>
            <a:endParaRPr lang="ru-RU" sz="2000" dirty="0"/>
          </a:p>
        </p:txBody>
      </p:sp>
      <p:pic>
        <p:nvPicPr>
          <p:cNvPr id="6" name="Picture 2" descr="C:\Users\TEST-43\Desktop\gerb_tajikistana.jpg"/>
          <p:cNvPicPr>
            <a:picLocks noChangeAspect="1" noChangeArrowheads="1"/>
          </p:cNvPicPr>
          <p:nvPr/>
        </p:nvPicPr>
        <p:blipFill>
          <a:blip r:embed="rId2" cstate="print"/>
          <a:srcRect/>
          <a:stretch>
            <a:fillRect/>
          </a:stretch>
        </p:blipFill>
        <p:spPr bwMode="auto">
          <a:xfrm>
            <a:off x="4000496" y="71414"/>
            <a:ext cx="877437" cy="857256"/>
          </a:xfrm>
          <a:prstGeom prst="rect">
            <a:avLst/>
          </a:prstGeom>
          <a:noFill/>
        </p:spPr>
      </p:pic>
      <p:sp>
        <p:nvSpPr>
          <p:cNvPr id="34817" name="Rectangle 1"/>
          <p:cNvSpPr>
            <a:spLocks noChangeArrowheads="1"/>
          </p:cNvSpPr>
          <p:nvPr/>
        </p:nvSpPr>
        <p:spPr bwMode="auto">
          <a:xfrm>
            <a:off x="0" y="5500702"/>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t-RU" sz="2400" b="1" i="0" u="none" strike="noStrike" cap="none" normalizeH="0" baseline="0" dirty="0" smtClean="0">
                <a:ln>
                  <a:noFill/>
                </a:ln>
                <a:solidFill>
                  <a:srgbClr val="FF0000"/>
                </a:solidFill>
                <a:effectLst/>
                <a:latin typeface="Times New Roman Tj" pitchFamily="18" charset="-52"/>
                <a:ea typeface="Calibri" pitchFamily="34" charset="0"/>
                <a:cs typeface="Times New Roman" pitchFamily="18" charset="0"/>
              </a:rPr>
              <a:t>Баромади ректори ДДТТ д.и.и.,  профессор   Шарипов М.М.</a:t>
            </a:r>
            <a:endParaRPr kumimoji="0" lang="tt-RU" sz="4000" b="1" i="0" u="none" strike="noStrike" cap="none" normalizeH="0" baseline="0" dirty="0" smtClean="0">
              <a:ln>
                <a:noFill/>
              </a:ln>
              <a:solidFill>
                <a:srgbClr val="FF0000"/>
              </a:solidFill>
              <a:effectLst/>
              <a:latin typeface="Times New Roman Tj" pitchFamily="18" charset="-52"/>
            </a:endParaRPr>
          </a:p>
        </p:txBody>
      </p:sp>
    </p:spTree>
  </p:cSld>
  <p:clrMapOvr>
    <a:masterClrMapping/>
  </p:clrMapOvr>
  <p:transition>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71462"/>
            <a:ext cx="8058152" cy="1470025"/>
          </a:xfrm>
        </p:spPr>
        <p:txBody>
          <a:bodyPr>
            <a:normAutofit/>
          </a:bodyPr>
          <a:lstStyle/>
          <a:p>
            <a:r>
              <a:rPr lang="ru-RU" sz="2800" b="1" dirty="0" err="1" smtClean="0">
                <a:latin typeface="Times New Roman Tj" pitchFamily="18" charset="-52"/>
              </a:rPr>
              <a:t>Натиљањои</a:t>
            </a:r>
            <a:r>
              <a:rPr lang="ru-RU" sz="2800" b="1" dirty="0" smtClean="0">
                <a:latin typeface="Times New Roman Tj" pitchFamily="18" charset="-52"/>
              </a:rPr>
              <a:t>  </a:t>
            </a:r>
            <a:r>
              <a:rPr lang="ru-RU" sz="2800" b="1" dirty="0" err="1" smtClean="0">
                <a:latin typeface="Times New Roman Tj" pitchFamily="18" charset="-52"/>
              </a:rPr>
              <a:t>ноилгардида</a:t>
            </a:r>
            <a:r>
              <a:rPr lang="ru-RU" sz="2800" b="1" dirty="0" smtClean="0">
                <a:latin typeface="Times New Roman Tj" pitchFamily="18" charset="-52"/>
              </a:rPr>
              <a:t> дар </a:t>
            </a:r>
            <a:r>
              <a:rPr lang="ru-RU" sz="2800" b="1" dirty="0" err="1" smtClean="0">
                <a:latin typeface="Times New Roman Tj" pitchFamily="18" charset="-52"/>
              </a:rPr>
              <a:t>марњилаи</a:t>
            </a:r>
            <a:r>
              <a:rPr lang="ru-RU" sz="2800" b="1" dirty="0" smtClean="0">
                <a:latin typeface="Times New Roman Tj" pitchFamily="18" charset="-52"/>
              </a:rPr>
              <a:t> </a:t>
            </a:r>
            <a:r>
              <a:rPr lang="ru-RU" sz="2800" b="1" dirty="0" err="1" smtClean="0">
                <a:latin typeface="Times New Roman Tj" pitchFamily="18" charset="-52"/>
              </a:rPr>
              <a:t>сеюм</a:t>
            </a:r>
            <a:endParaRPr lang="ru-RU" sz="2800" b="1" dirty="0">
              <a:latin typeface="Times New Roman Tj" pitchFamily="18" charset="-52"/>
            </a:endParaRPr>
          </a:p>
        </p:txBody>
      </p:sp>
      <p:sp>
        <p:nvSpPr>
          <p:cNvPr id="3" name="Подзаголовок 2"/>
          <p:cNvSpPr>
            <a:spLocks noGrp="1"/>
          </p:cNvSpPr>
          <p:nvPr>
            <p:ph type="subTitle" idx="1"/>
          </p:nvPr>
        </p:nvSpPr>
        <p:spPr>
          <a:xfrm>
            <a:off x="285720" y="1357298"/>
            <a:ext cx="8643998" cy="4786346"/>
          </a:xfrm>
        </p:spPr>
        <p:txBody>
          <a:bodyPr>
            <a:noAutofit/>
          </a:bodyPr>
          <a:lstStyle/>
          <a:p>
            <a:pPr marL="452438" lvl="0" indent="-365125" algn="just">
              <a:buFont typeface="Wingdings" pitchFamily="2" charset="2"/>
              <a:buChar char="Ø"/>
            </a:pPr>
            <a:endParaRPr lang="ru-RU" sz="1900" dirty="0" smtClean="0">
              <a:solidFill>
                <a:schemeClr val="tx1"/>
              </a:solidFill>
              <a:latin typeface="Times New Roman Tj" pitchFamily="18" charset="-52"/>
            </a:endParaRPr>
          </a:p>
          <a:p>
            <a:pPr marL="452438" lvl="0" indent="-365125" algn="l">
              <a:buFont typeface="Wingdings" pitchFamily="2" charset="2"/>
              <a:buChar char="Ø"/>
            </a:pPr>
            <a:endParaRPr lang="ru-RU" sz="1900" dirty="0">
              <a:solidFill>
                <a:schemeClr val="tx1"/>
              </a:solidFill>
              <a:latin typeface="Times New Roman Tj" pitchFamily="18" charset="-52"/>
            </a:endParaRPr>
          </a:p>
        </p:txBody>
      </p:sp>
      <p:sp>
        <p:nvSpPr>
          <p:cNvPr id="4" name="Rectangle 5"/>
          <p:cNvSpPr>
            <a:spLocks noChangeArrowheads="1"/>
          </p:cNvSpPr>
          <p:nvPr/>
        </p:nvSpPr>
        <p:spPr bwMode="auto">
          <a:xfrm>
            <a:off x="0" y="14288"/>
            <a:ext cx="9144000" cy="385762"/>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a:solidFill>
                  <a:srgbClr val="FFFFFF"/>
                </a:solidFill>
                <a:latin typeface="Times New Roman Tj" pitchFamily="18" charset="-52"/>
              </a:rPr>
              <a:t>                ДОНИШГОЊИ ДАВЛАТИИ ТИЉОРАТИ ТОЉИКИСТОН</a:t>
            </a:r>
          </a:p>
          <a:p>
            <a:endParaRPr lang="ru-RU" sz="2000" dirty="0"/>
          </a:p>
        </p:txBody>
      </p:sp>
      <p:sp>
        <p:nvSpPr>
          <p:cNvPr id="6" name="Rectangle 5"/>
          <p:cNvSpPr>
            <a:spLocks noChangeArrowheads="1"/>
          </p:cNvSpPr>
          <p:nvPr/>
        </p:nvSpPr>
        <p:spPr bwMode="auto">
          <a:xfrm>
            <a:off x="0" y="6443660"/>
            <a:ext cx="9144000" cy="414340"/>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smtClean="0">
                <a:solidFill>
                  <a:srgbClr val="FFFFFF"/>
                </a:solidFill>
                <a:latin typeface="Times New Roman Tj" pitchFamily="18" charset="-52"/>
              </a:rPr>
              <a:t>ДУШАНБЕ – 2015 </a:t>
            </a:r>
          </a:p>
          <a:p>
            <a:endParaRPr lang="ru-RU" sz="2000" dirty="0"/>
          </a:p>
        </p:txBody>
      </p:sp>
      <p:sp>
        <p:nvSpPr>
          <p:cNvPr id="8" name="Подзаголовок 2"/>
          <p:cNvSpPr txBox="1">
            <a:spLocks/>
          </p:cNvSpPr>
          <p:nvPr/>
        </p:nvSpPr>
        <p:spPr>
          <a:xfrm>
            <a:off x="285720" y="928670"/>
            <a:ext cx="8643998" cy="4786346"/>
          </a:xfrm>
          <a:prstGeom prst="rect">
            <a:avLst/>
          </a:prstGeom>
        </p:spPr>
        <p:txBody>
          <a:bodyPr vert="horz" lIns="91440" tIns="45720" rIns="91440" bIns="45720" rtlCol="0">
            <a:noAutofit/>
          </a:bodyPr>
          <a:lstStyle/>
          <a:p>
            <a:pPr marL="361950" indent="-361950" algn="just">
              <a:buFont typeface="Wingdings" pitchFamily="2" charset="2"/>
              <a:buChar char="Ø"/>
            </a:pPr>
            <a:r>
              <a:rPr lang="ru-RU" sz="1900" dirty="0" err="1" smtClean="0">
                <a:latin typeface="Times New Roman Tj" pitchFamily="18" charset="-52"/>
              </a:rPr>
              <a:t>Натиљањои</a:t>
            </a:r>
            <a:r>
              <a:rPr lang="ru-RU" sz="1900" dirty="0" smtClean="0">
                <a:latin typeface="Times New Roman Tj" pitchFamily="18" charset="-52"/>
              </a:rPr>
              <a:t> </a:t>
            </a:r>
            <a:r>
              <a:rPr lang="ru-RU" sz="1900" dirty="0" err="1" smtClean="0">
                <a:latin typeface="Times New Roman Tj" pitchFamily="18" charset="-52"/>
              </a:rPr>
              <a:t>татбиќи</a:t>
            </a:r>
            <a:r>
              <a:rPr lang="ru-RU" sz="1900" dirty="0" smtClean="0">
                <a:latin typeface="Times New Roman Tj" pitchFamily="18" charset="-52"/>
              </a:rPr>
              <a:t> </a:t>
            </a:r>
            <a:r>
              <a:rPr lang="ru-RU" sz="1900" dirty="0" err="1" smtClean="0">
                <a:latin typeface="Times New Roman Tj" pitchFamily="18" charset="-52"/>
              </a:rPr>
              <a:t>низоми</a:t>
            </a:r>
            <a:r>
              <a:rPr lang="ru-RU" sz="1900" dirty="0" smtClean="0">
                <a:latin typeface="Times New Roman Tj" pitchFamily="18" charset="-52"/>
              </a:rPr>
              <a:t> </a:t>
            </a:r>
            <a:r>
              <a:rPr lang="ru-RU" sz="1900" dirty="0" err="1" smtClean="0">
                <a:latin typeface="Times New Roman Tj" pitchFamily="18" charset="-52"/>
              </a:rPr>
              <a:t>кредитии</a:t>
            </a:r>
            <a:r>
              <a:rPr lang="ru-RU" sz="1900" dirty="0" smtClean="0">
                <a:latin typeface="Times New Roman Tj" pitchFamily="18" charset="-52"/>
              </a:rPr>
              <a:t> </a:t>
            </a:r>
            <a:r>
              <a:rPr lang="ru-RU" sz="1900" dirty="0" err="1" smtClean="0">
                <a:latin typeface="Times New Roman Tj" pitchFamily="18" charset="-52"/>
              </a:rPr>
              <a:t>тањсилот</a:t>
            </a:r>
            <a:r>
              <a:rPr lang="ru-RU" sz="1900" dirty="0" smtClean="0">
                <a:latin typeface="Times New Roman Tj" pitchFamily="18" charset="-52"/>
              </a:rPr>
              <a:t> </a:t>
            </a:r>
            <a:r>
              <a:rPr lang="ru-RU" sz="1900" dirty="0" err="1" smtClean="0">
                <a:latin typeface="Times New Roman Tj" pitchFamily="18" charset="-52"/>
              </a:rPr>
              <a:t>тањлил</a:t>
            </a:r>
            <a:r>
              <a:rPr lang="ru-RU" sz="1900" dirty="0" smtClean="0">
                <a:latin typeface="Times New Roman Tj" pitchFamily="18" charset="-52"/>
              </a:rPr>
              <a:t> карда </a:t>
            </a:r>
            <a:r>
              <a:rPr lang="ru-RU" sz="1900" dirty="0" err="1" smtClean="0">
                <a:latin typeface="Times New Roman Tj" pitchFamily="18" charset="-52"/>
              </a:rPr>
              <a:t>шуда</a:t>
            </a:r>
            <a:r>
              <a:rPr lang="ru-RU" sz="1900" dirty="0" smtClean="0">
                <a:latin typeface="Times New Roman Tj" pitchFamily="18" charset="-52"/>
              </a:rPr>
              <a:t>,  дар </a:t>
            </a:r>
            <a:r>
              <a:rPr lang="ru-RU" sz="1900" dirty="0" err="1">
                <a:latin typeface="Times New Roman Tj" pitchFamily="18" charset="-52"/>
              </a:rPr>
              <a:t>љаласањои</a:t>
            </a:r>
            <a:r>
              <a:rPr lang="ru-RU" sz="1900" dirty="0">
                <a:latin typeface="Times New Roman Tj" pitchFamily="18" charset="-52"/>
              </a:rPr>
              <a:t> </a:t>
            </a:r>
            <a:r>
              <a:rPr lang="ru-RU" sz="1900" dirty="0" err="1" smtClean="0">
                <a:latin typeface="Times New Roman Tj" pitchFamily="18" charset="-52"/>
              </a:rPr>
              <a:t>Шўроњои</a:t>
            </a:r>
            <a:r>
              <a:rPr lang="ru-RU" sz="1900" dirty="0" smtClean="0">
                <a:latin typeface="Times New Roman Tj" pitchFamily="18" charset="-52"/>
              </a:rPr>
              <a:t> </a:t>
            </a:r>
            <a:r>
              <a:rPr lang="ru-RU" sz="1900" dirty="0" err="1" smtClean="0">
                <a:latin typeface="Times New Roman Tj" pitchFamily="18" charset="-52"/>
              </a:rPr>
              <a:t>олимони</a:t>
            </a:r>
            <a:r>
              <a:rPr lang="ru-RU" sz="1900" dirty="0" smtClean="0">
                <a:latin typeface="Times New Roman Tj" pitchFamily="18" charset="-52"/>
              </a:rPr>
              <a:t> </a:t>
            </a:r>
            <a:r>
              <a:rPr lang="ru-RU" sz="1900" dirty="0" err="1" smtClean="0">
                <a:latin typeface="Times New Roman Tj" pitchFamily="18" charset="-52"/>
              </a:rPr>
              <a:t>донишгоњ</a:t>
            </a:r>
            <a:r>
              <a:rPr lang="ru-RU" sz="1900" dirty="0" smtClean="0">
                <a:latin typeface="Times New Roman Tj" pitchFamily="18" charset="-52"/>
              </a:rPr>
              <a:t> </a:t>
            </a:r>
            <a:r>
              <a:rPr lang="ru-RU" sz="1900" dirty="0" err="1" smtClean="0">
                <a:latin typeface="Times New Roman Tj" pitchFamily="18" charset="-52"/>
              </a:rPr>
              <a:t>мавриди</a:t>
            </a:r>
            <a:r>
              <a:rPr lang="ru-RU" sz="1900" dirty="0" smtClean="0">
                <a:latin typeface="Times New Roman Tj" pitchFamily="18" charset="-52"/>
              </a:rPr>
              <a:t> </a:t>
            </a:r>
            <a:r>
              <a:rPr lang="ru-RU" sz="1900" dirty="0" err="1" smtClean="0">
                <a:latin typeface="Times New Roman Tj" pitchFamily="18" charset="-52"/>
              </a:rPr>
              <a:t>баррасї</a:t>
            </a:r>
            <a:r>
              <a:rPr lang="ru-RU" sz="1900" dirty="0" smtClean="0">
                <a:latin typeface="Times New Roman Tj" pitchFamily="18" charset="-52"/>
              </a:rPr>
              <a:t>  </a:t>
            </a:r>
            <a:r>
              <a:rPr lang="ru-RU" sz="1900" dirty="0" err="1" smtClean="0">
                <a:latin typeface="Times New Roman Tj" pitchFamily="18" charset="-52"/>
              </a:rPr>
              <a:t>ва</a:t>
            </a:r>
            <a:r>
              <a:rPr lang="ru-RU" sz="1900" dirty="0" smtClean="0">
                <a:latin typeface="Times New Roman Tj" pitchFamily="18" charset="-52"/>
              </a:rPr>
              <a:t> </a:t>
            </a:r>
            <a:r>
              <a:rPr lang="ru-RU" sz="1900" dirty="0" err="1" smtClean="0">
                <a:latin typeface="Times New Roman Tj" pitchFamily="18" charset="-52"/>
              </a:rPr>
              <a:t>муњокима</a:t>
            </a:r>
            <a:r>
              <a:rPr lang="ru-RU" sz="1900" dirty="0" smtClean="0">
                <a:latin typeface="Times New Roman Tj" pitchFamily="18" charset="-52"/>
              </a:rPr>
              <a:t> </a:t>
            </a:r>
            <a:r>
              <a:rPr lang="ru-RU" sz="1900" dirty="0" err="1" smtClean="0">
                <a:latin typeface="Times New Roman Tj" pitchFamily="18" charset="-52"/>
              </a:rPr>
              <a:t>ќарор</a:t>
            </a:r>
            <a:r>
              <a:rPr lang="ru-RU" sz="1900" dirty="0" smtClean="0">
                <a:latin typeface="Times New Roman Tj" pitchFamily="18" charset="-52"/>
              </a:rPr>
              <a:t> </a:t>
            </a:r>
            <a:r>
              <a:rPr lang="ru-RU" sz="1900" dirty="0" err="1" smtClean="0">
                <a:latin typeface="Times New Roman Tj" pitchFamily="18" charset="-52"/>
              </a:rPr>
              <a:t>гирифт</a:t>
            </a:r>
            <a:r>
              <a:rPr lang="ru-RU" sz="1900" dirty="0" smtClean="0">
                <a:latin typeface="Times New Roman Tj" pitchFamily="18" charset="-52"/>
              </a:rPr>
              <a:t>, </a:t>
            </a:r>
            <a:r>
              <a:rPr lang="ru-RU" sz="1900" dirty="0" err="1" smtClean="0">
                <a:latin typeface="Times New Roman Tj" pitchFamily="18" charset="-52"/>
              </a:rPr>
              <a:t>љињати</a:t>
            </a:r>
            <a:r>
              <a:rPr lang="ru-RU" sz="1900" dirty="0" smtClean="0">
                <a:latin typeface="Times New Roman Tj" pitchFamily="18" charset="-52"/>
              </a:rPr>
              <a:t> </a:t>
            </a:r>
            <a:r>
              <a:rPr lang="ru-RU" sz="1900" dirty="0" err="1" smtClean="0">
                <a:latin typeface="Times New Roman Tj" pitchFamily="18" charset="-52"/>
              </a:rPr>
              <a:t>рафъи</a:t>
            </a:r>
            <a:r>
              <a:rPr lang="ru-RU" sz="1900" dirty="0" smtClean="0">
                <a:latin typeface="Times New Roman Tj" pitchFamily="18" charset="-52"/>
              </a:rPr>
              <a:t> </a:t>
            </a:r>
            <a:r>
              <a:rPr lang="ru-RU" sz="1900" dirty="0" err="1" smtClean="0">
                <a:latin typeface="Times New Roman Tj" pitchFamily="18" charset="-52"/>
              </a:rPr>
              <a:t>камбудињои</a:t>
            </a:r>
            <a:r>
              <a:rPr lang="ru-RU" sz="1900" dirty="0" smtClean="0">
                <a:latin typeface="Times New Roman Tj" pitchFamily="18" charset="-52"/>
              </a:rPr>
              <a:t> </a:t>
            </a:r>
            <a:r>
              <a:rPr lang="ru-RU" sz="1900" dirty="0" err="1" smtClean="0">
                <a:latin typeface="Times New Roman Tj" pitchFamily="18" charset="-52"/>
              </a:rPr>
              <a:t>љойдошта</a:t>
            </a:r>
            <a:r>
              <a:rPr lang="ru-RU" sz="1900" dirty="0" smtClean="0">
                <a:latin typeface="Times New Roman Tj" pitchFamily="18" charset="-52"/>
              </a:rPr>
              <a:t> </a:t>
            </a:r>
            <a:r>
              <a:rPr lang="ru-RU" sz="1900" dirty="0" err="1" smtClean="0">
                <a:latin typeface="Times New Roman Tj" pitchFamily="18" charset="-52"/>
              </a:rPr>
              <a:t>ќарорњои</a:t>
            </a:r>
            <a:r>
              <a:rPr lang="ru-RU" sz="1900" dirty="0" smtClean="0">
                <a:latin typeface="Times New Roman Tj" pitchFamily="18" charset="-52"/>
              </a:rPr>
              <a:t> </a:t>
            </a:r>
            <a:r>
              <a:rPr lang="ru-RU" sz="1900" dirty="0" err="1" smtClean="0">
                <a:latin typeface="Times New Roman Tj" pitchFamily="18" charset="-52"/>
              </a:rPr>
              <a:t>мушаххас</a:t>
            </a:r>
            <a:r>
              <a:rPr lang="ru-RU" sz="1900" dirty="0" smtClean="0">
                <a:latin typeface="Times New Roman Tj" pitchFamily="18" charset="-52"/>
              </a:rPr>
              <a:t> </a:t>
            </a:r>
            <a:r>
              <a:rPr lang="ru-RU" sz="1900" dirty="0" err="1" smtClean="0">
                <a:latin typeface="Times New Roman Tj" pitchFamily="18" charset="-52"/>
              </a:rPr>
              <a:t>ќабул</a:t>
            </a:r>
            <a:r>
              <a:rPr lang="ru-RU" sz="1900" dirty="0" smtClean="0">
                <a:latin typeface="Times New Roman Tj" pitchFamily="18" charset="-52"/>
              </a:rPr>
              <a:t> карда </a:t>
            </a:r>
            <a:r>
              <a:rPr lang="ru-RU" sz="1900" dirty="0" err="1" smtClean="0">
                <a:latin typeface="Times New Roman Tj" pitchFamily="18" charset="-52"/>
              </a:rPr>
              <a:t>шуд</a:t>
            </a:r>
            <a:r>
              <a:rPr lang="ru-RU" sz="1900" dirty="0" smtClean="0">
                <a:latin typeface="Times New Roman Tj" pitchFamily="18" charset="-52"/>
              </a:rPr>
              <a:t>;</a:t>
            </a:r>
          </a:p>
          <a:p>
            <a:pPr marL="361950" indent="-361950" algn="just">
              <a:buFont typeface="Wingdings" pitchFamily="2" charset="2"/>
              <a:buChar char="Ø"/>
            </a:pPr>
            <a:r>
              <a:rPr lang="ru-RU" sz="1900" dirty="0" err="1" smtClean="0">
                <a:latin typeface="Times New Roman Tj" pitchFamily="18" charset="-52"/>
              </a:rPr>
              <a:t>Донишљўёни</a:t>
            </a:r>
            <a:r>
              <a:rPr lang="ru-RU" sz="1900" dirty="0" smtClean="0">
                <a:latin typeface="Times New Roman Tj" pitchFamily="18" charset="-52"/>
              </a:rPr>
              <a:t> </a:t>
            </a:r>
            <a:r>
              <a:rPr lang="ru-RU" sz="1900" dirty="0" err="1" smtClean="0">
                <a:latin typeface="Times New Roman Tj" pitchFamily="18" charset="-52"/>
              </a:rPr>
              <a:t>шакли</a:t>
            </a:r>
            <a:r>
              <a:rPr lang="ru-RU" sz="1900" dirty="0" smtClean="0">
                <a:latin typeface="Times New Roman Tj" pitchFamily="18" charset="-52"/>
              </a:rPr>
              <a:t> </a:t>
            </a:r>
            <a:r>
              <a:rPr lang="ru-RU" sz="1900" dirty="0" err="1" smtClean="0">
                <a:latin typeface="Times New Roman Tj" pitchFamily="18" charset="-52"/>
              </a:rPr>
              <a:t>тањсили</a:t>
            </a:r>
            <a:r>
              <a:rPr lang="ru-RU" sz="1900" dirty="0" smtClean="0">
                <a:latin typeface="Times New Roman Tj" pitchFamily="18" charset="-52"/>
              </a:rPr>
              <a:t> </a:t>
            </a:r>
            <a:r>
              <a:rPr lang="ru-RU" sz="1900" dirty="0" err="1" smtClean="0">
                <a:latin typeface="Times New Roman Tj" pitchFamily="18" charset="-52"/>
              </a:rPr>
              <a:t>ѓоибонаи</a:t>
            </a:r>
            <a:r>
              <a:rPr lang="ru-RU" sz="1900" dirty="0" smtClean="0">
                <a:latin typeface="Times New Roman Tj" pitchFamily="18" charset="-52"/>
              </a:rPr>
              <a:t> </a:t>
            </a:r>
            <a:r>
              <a:rPr lang="ru-RU" sz="1900" dirty="0" err="1" smtClean="0">
                <a:latin typeface="Times New Roman Tj" pitchFamily="18" charset="-52"/>
              </a:rPr>
              <a:t>донишгоњ</a:t>
            </a:r>
            <a:r>
              <a:rPr lang="ru-RU" sz="1900" dirty="0" smtClean="0">
                <a:latin typeface="Times New Roman Tj" pitchFamily="18" charset="-52"/>
              </a:rPr>
              <a:t> низ ба </a:t>
            </a:r>
            <a:r>
              <a:rPr lang="ru-RU" sz="1900" dirty="0" err="1" smtClean="0">
                <a:latin typeface="Times New Roman Tj" pitchFamily="18" charset="-52"/>
              </a:rPr>
              <a:t>низоми</a:t>
            </a:r>
            <a:r>
              <a:rPr lang="ru-RU" sz="1900" dirty="0" smtClean="0">
                <a:latin typeface="Times New Roman Tj" pitchFamily="18" charset="-52"/>
              </a:rPr>
              <a:t> </a:t>
            </a:r>
            <a:r>
              <a:rPr lang="ru-RU" sz="1900" dirty="0" err="1" smtClean="0">
                <a:latin typeface="Times New Roman Tj" pitchFamily="18" charset="-52"/>
              </a:rPr>
              <a:t>кредитии</a:t>
            </a:r>
            <a:r>
              <a:rPr lang="ru-RU" sz="1900" dirty="0" smtClean="0">
                <a:latin typeface="Times New Roman Tj" pitchFamily="18" charset="-52"/>
              </a:rPr>
              <a:t> </a:t>
            </a:r>
            <a:r>
              <a:rPr lang="ru-RU" sz="1900" dirty="0" err="1" smtClean="0">
                <a:latin typeface="Times New Roman Tj" pitchFamily="18" charset="-52"/>
              </a:rPr>
              <a:t>тањсилот</a:t>
            </a:r>
            <a:r>
              <a:rPr lang="ru-RU" sz="1900" dirty="0" smtClean="0">
                <a:latin typeface="Times New Roman Tj" pitchFamily="18" charset="-52"/>
              </a:rPr>
              <a:t> </a:t>
            </a:r>
            <a:r>
              <a:rPr lang="ru-RU" sz="1900" dirty="0" err="1" smtClean="0">
                <a:latin typeface="Times New Roman Tj" pitchFamily="18" charset="-52"/>
              </a:rPr>
              <a:t>гузаронида</a:t>
            </a:r>
            <a:r>
              <a:rPr lang="ru-RU" sz="1900" dirty="0" smtClean="0">
                <a:latin typeface="Times New Roman Tj" pitchFamily="18" charset="-52"/>
              </a:rPr>
              <a:t> </a:t>
            </a:r>
            <a:r>
              <a:rPr lang="ru-RU" sz="1900" dirty="0" err="1" smtClean="0">
                <a:latin typeface="Times New Roman Tj" pitchFamily="18" charset="-52"/>
              </a:rPr>
              <a:t>шуданд</a:t>
            </a:r>
            <a:r>
              <a:rPr lang="ru-RU" sz="1900" dirty="0" smtClean="0">
                <a:latin typeface="Times New Roman Tj" pitchFamily="18" charset="-52"/>
              </a:rPr>
              <a:t>;</a:t>
            </a:r>
          </a:p>
          <a:p>
            <a:pPr marL="361950" indent="-361950" algn="just">
              <a:spcBef>
                <a:spcPct val="20000"/>
              </a:spcBef>
              <a:buFont typeface="Wingdings" pitchFamily="2" charset="2"/>
              <a:buChar char="Ø"/>
            </a:pPr>
            <a:r>
              <a:rPr lang="ru-RU" sz="1900" dirty="0" err="1" smtClean="0">
                <a:latin typeface="Times New Roman Tj" pitchFamily="18" charset="-52"/>
              </a:rPr>
              <a:t>Китобхонаи</a:t>
            </a:r>
            <a:r>
              <a:rPr lang="ru-RU" sz="1900" dirty="0" smtClean="0">
                <a:latin typeface="Times New Roman Tj" pitchFamily="18" charset="-52"/>
              </a:rPr>
              <a:t> </a:t>
            </a:r>
            <a:r>
              <a:rPr lang="ru-RU" sz="1900" dirty="0" err="1" smtClean="0">
                <a:latin typeface="Times New Roman Tj" pitchFamily="18" charset="-52"/>
              </a:rPr>
              <a:t>электронї</a:t>
            </a:r>
            <a:r>
              <a:rPr lang="ru-RU" sz="1900" dirty="0" smtClean="0">
                <a:latin typeface="Times New Roman Tj" pitchFamily="18" charset="-52"/>
              </a:rPr>
              <a:t> ба </a:t>
            </a:r>
            <a:r>
              <a:rPr lang="ru-RU" sz="1900" dirty="0" err="1" smtClean="0">
                <a:latin typeface="Times New Roman Tj" pitchFamily="18" charset="-52"/>
              </a:rPr>
              <a:t>миќдори</a:t>
            </a:r>
            <a:r>
              <a:rPr lang="ru-RU" sz="1900" dirty="0" smtClean="0">
                <a:latin typeface="Times New Roman Tj" pitchFamily="18" charset="-52"/>
              </a:rPr>
              <a:t>  60 </a:t>
            </a:r>
            <a:r>
              <a:rPr lang="ru-RU" sz="1900" dirty="0" err="1" smtClean="0">
                <a:latin typeface="Times New Roman Tj" pitchFamily="18" charset="-52"/>
              </a:rPr>
              <a:t>љойи</a:t>
            </a:r>
            <a:r>
              <a:rPr lang="ru-RU" sz="1900" dirty="0" smtClean="0">
                <a:latin typeface="Times New Roman Tj" pitchFamily="18" charset="-52"/>
              </a:rPr>
              <a:t> </a:t>
            </a:r>
            <a:r>
              <a:rPr lang="ru-RU" sz="1900" dirty="0" err="1" smtClean="0">
                <a:latin typeface="Times New Roman Tj" pitchFamily="18" charset="-52"/>
              </a:rPr>
              <a:t>нишаст</a:t>
            </a:r>
            <a:r>
              <a:rPr lang="ru-RU" sz="1900" dirty="0" smtClean="0">
                <a:latin typeface="Times New Roman Tj" pitchFamily="18" charset="-52"/>
              </a:rPr>
              <a:t> </a:t>
            </a:r>
            <a:r>
              <a:rPr lang="ru-RU" sz="1900" dirty="0" err="1" smtClean="0">
                <a:latin typeface="Times New Roman Tj" pitchFamily="18" charset="-52"/>
              </a:rPr>
              <a:t>мавриди</a:t>
            </a:r>
            <a:r>
              <a:rPr lang="ru-RU" sz="1900" dirty="0" smtClean="0">
                <a:latin typeface="Times New Roman Tj" pitchFamily="18" charset="-52"/>
              </a:rPr>
              <a:t>  </a:t>
            </a:r>
            <a:r>
              <a:rPr lang="ru-RU" sz="1900" dirty="0" err="1" smtClean="0">
                <a:latin typeface="Times New Roman Tj" pitchFamily="18" charset="-52"/>
              </a:rPr>
              <a:t>истифода</a:t>
            </a:r>
            <a:r>
              <a:rPr lang="ru-RU" sz="1900" dirty="0" smtClean="0">
                <a:latin typeface="Times New Roman Tj" pitchFamily="18" charset="-52"/>
              </a:rPr>
              <a:t> </a:t>
            </a:r>
            <a:r>
              <a:rPr lang="ru-RU" sz="1900" dirty="0" err="1" smtClean="0">
                <a:latin typeface="Times New Roman Tj" pitchFamily="18" charset="-52"/>
              </a:rPr>
              <a:t>ќарор</a:t>
            </a:r>
            <a:r>
              <a:rPr lang="ru-RU" sz="1900" dirty="0" smtClean="0">
                <a:latin typeface="Times New Roman Tj" pitchFamily="18" charset="-52"/>
              </a:rPr>
              <a:t> </a:t>
            </a:r>
            <a:r>
              <a:rPr lang="ru-RU" sz="1900" dirty="0" err="1" smtClean="0">
                <a:latin typeface="Times New Roman Tj" pitchFamily="18" charset="-52"/>
              </a:rPr>
              <a:t>гирифта</a:t>
            </a:r>
            <a:r>
              <a:rPr lang="ru-RU" sz="1900" dirty="0" smtClean="0">
                <a:latin typeface="Times New Roman Tj" pitchFamily="18" charset="-52"/>
              </a:rPr>
              <a:t>, </a:t>
            </a:r>
            <a:r>
              <a:rPr lang="ru-RU" sz="1900" dirty="0" err="1" smtClean="0">
                <a:latin typeface="Times New Roman Tj" pitchFamily="18" charset="-52"/>
              </a:rPr>
              <a:t>бо</a:t>
            </a:r>
            <a:r>
              <a:rPr lang="ru-RU" sz="1900" dirty="0" smtClean="0">
                <a:latin typeface="Times New Roman Tj" pitchFamily="18" charset="-52"/>
              </a:rPr>
              <a:t> </a:t>
            </a:r>
            <a:r>
              <a:rPr lang="ru-RU" sz="1900" dirty="0" err="1" smtClean="0">
                <a:latin typeface="Times New Roman Tj" pitchFamily="18" charset="-52"/>
              </a:rPr>
              <a:t>зиёда</a:t>
            </a:r>
            <a:r>
              <a:rPr lang="ru-RU" sz="1900" dirty="0" smtClean="0">
                <a:latin typeface="Times New Roman Tj" pitchFamily="18" charset="-52"/>
              </a:rPr>
              <a:t> аз 28 </a:t>
            </a:r>
            <a:r>
              <a:rPr lang="ru-RU" sz="1900" dirty="0" err="1" smtClean="0">
                <a:latin typeface="Times New Roman Tj" pitchFamily="18" charset="-52"/>
              </a:rPr>
              <a:t>њазор</a:t>
            </a:r>
            <a:r>
              <a:rPr lang="ru-RU" sz="1900" dirty="0" smtClean="0">
                <a:latin typeface="Times New Roman Tj" pitchFamily="18" charset="-52"/>
              </a:rPr>
              <a:t> </a:t>
            </a:r>
            <a:r>
              <a:rPr lang="ru-RU" sz="1900" dirty="0" err="1">
                <a:latin typeface="Times New Roman Tj" pitchFamily="18" charset="-52"/>
              </a:rPr>
              <a:t>номгўи</a:t>
            </a:r>
            <a:r>
              <a:rPr lang="ru-RU" sz="1900" dirty="0">
                <a:latin typeface="Times New Roman Tj" pitchFamily="18" charset="-52"/>
              </a:rPr>
              <a:t> </a:t>
            </a:r>
            <a:r>
              <a:rPr lang="ru-RU" sz="1900" dirty="0" err="1" smtClean="0">
                <a:latin typeface="Times New Roman Tj" pitchFamily="18" charset="-52"/>
              </a:rPr>
              <a:t>китобу</a:t>
            </a:r>
            <a:r>
              <a:rPr lang="ru-RU" sz="1900" dirty="0" smtClean="0">
                <a:latin typeface="Times New Roman Tj" pitchFamily="18" charset="-52"/>
              </a:rPr>
              <a:t> </a:t>
            </a:r>
            <a:r>
              <a:rPr lang="ru-RU" sz="1900" dirty="0" err="1" smtClean="0">
                <a:latin typeface="Times New Roman Tj" pitchFamily="18" charset="-52"/>
              </a:rPr>
              <a:t>дастурњои</a:t>
            </a:r>
            <a:r>
              <a:rPr lang="ru-RU" sz="1900" dirty="0" smtClean="0">
                <a:latin typeface="Times New Roman Tj" pitchFamily="18" charset="-52"/>
              </a:rPr>
              <a:t> </a:t>
            </a:r>
            <a:r>
              <a:rPr lang="ru-RU" sz="1900" dirty="0" err="1" smtClean="0">
                <a:latin typeface="Times New Roman Tj" pitchFamily="18" charset="-52"/>
              </a:rPr>
              <a:t>таълимї</a:t>
            </a:r>
            <a:r>
              <a:rPr lang="ru-RU" sz="1900" dirty="0" smtClean="0">
                <a:latin typeface="Times New Roman Tj" pitchFamily="18" charset="-52"/>
              </a:rPr>
              <a:t> дар </a:t>
            </a:r>
            <a:r>
              <a:rPr lang="ru-RU" sz="1900" dirty="0" err="1" smtClean="0">
                <a:latin typeface="Times New Roman Tj" pitchFamily="18" charset="-52"/>
              </a:rPr>
              <a:t>шакли</a:t>
            </a:r>
            <a:r>
              <a:rPr lang="ru-RU" sz="1900" dirty="0" smtClean="0">
                <a:latin typeface="Times New Roman Tj" pitchFamily="18" charset="-52"/>
              </a:rPr>
              <a:t> </a:t>
            </a:r>
            <a:r>
              <a:rPr lang="ru-RU" sz="1900" dirty="0" err="1" smtClean="0">
                <a:latin typeface="Times New Roman Tj" pitchFamily="18" charset="-52"/>
              </a:rPr>
              <a:t>электронї</a:t>
            </a:r>
            <a:r>
              <a:rPr lang="ru-RU" sz="1900" dirty="0" smtClean="0">
                <a:latin typeface="Times New Roman Tj" pitchFamily="18" charset="-52"/>
              </a:rPr>
              <a:t> </a:t>
            </a:r>
            <a:r>
              <a:rPr lang="ru-RU" sz="1900" dirty="0" err="1" smtClean="0">
                <a:latin typeface="Times New Roman Tj" pitchFamily="18" charset="-52"/>
              </a:rPr>
              <a:t>таъмин</a:t>
            </a:r>
            <a:r>
              <a:rPr lang="ru-RU" sz="1900" dirty="0" smtClean="0">
                <a:latin typeface="Times New Roman Tj" pitchFamily="18" charset="-52"/>
              </a:rPr>
              <a:t> карда </a:t>
            </a:r>
            <a:r>
              <a:rPr lang="ru-RU" sz="1900" dirty="0" err="1" smtClean="0">
                <a:latin typeface="Times New Roman Tj" pitchFamily="18" charset="-52"/>
              </a:rPr>
              <a:t>шуд</a:t>
            </a:r>
            <a:r>
              <a:rPr lang="ru-RU" sz="1900" dirty="0" smtClean="0">
                <a:latin typeface="Times New Roman Tj" pitchFamily="18" charset="-52"/>
              </a:rPr>
              <a:t>;</a:t>
            </a:r>
          </a:p>
          <a:p>
            <a:pPr marL="361950" indent="-361950" algn="just">
              <a:spcBef>
                <a:spcPct val="20000"/>
              </a:spcBef>
              <a:buFont typeface="Wingdings" pitchFamily="2" charset="2"/>
              <a:buChar char="Ø"/>
            </a:pPr>
            <a:r>
              <a:rPr lang="ru-RU" sz="1900" dirty="0" err="1" smtClean="0">
                <a:latin typeface="Times New Roman Tj" pitchFamily="18" charset="-52"/>
              </a:rPr>
              <a:t>Маркази</a:t>
            </a:r>
            <a:r>
              <a:rPr lang="ru-RU" sz="1900" dirty="0" smtClean="0">
                <a:latin typeface="Times New Roman Tj" pitchFamily="18" charset="-52"/>
              </a:rPr>
              <a:t> </a:t>
            </a:r>
            <a:r>
              <a:rPr lang="ru-RU" sz="1900" dirty="0" err="1" smtClean="0">
                <a:latin typeface="Times New Roman Tj" pitchFamily="18" charset="-52"/>
              </a:rPr>
              <a:t>тестї</a:t>
            </a:r>
            <a:r>
              <a:rPr lang="ru-RU" sz="1900" dirty="0" smtClean="0">
                <a:latin typeface="Times New Roman Tj" pitchFamily="18" charset="-52"/>
              </a:rPr>
              <a:t> </a:t>
            </a:r>
            <a:r>
              <a:rPr lang="ru-RU" sz="1900" dirty="0" err="1" smtClean="0">
                <a:latin typeface="Times New Roman Tj" pitchFamily="18" charset="-52"/>
              </a:rPr>
              <a:t>таъсис</a:t>
            </a:r>
            <a:r>
              <a:rPr lang="ru-RU" sz="1900" dirty="0" smtClean="0">
                <a:latin typeface="Times New Roman Tj" pitchFamily="18" charset="-52"/>
              </a:rPr>
              <a:t> </a:t>
            </a:r>
            <a:r>
              <a:rPr lang="ru-RU" sz="1900" dirty="0" err="1" smtClean="0">
                <a:latin typeface="Times New Roman Tj" pitchFamily="18" charset="-52"/>
              </a:rPr>
              <a:t>дода</a:t>
            </a:r>
            <a:r>
              <a:rPr lang="ru-RU" sz="1900" dirty="0" smtClean="0">
                <a:latin typeface="Times New Roman Tj" pitchFamily="18" charset="-52"/>
              </a:rPr>
              <a:t> </a:t>
            </a:r>
            <a:r>
              <a:rPr lang="ru-RU" sz="1900" dirty="0" err="1" smtClean="0">
                <a:latin typeface="Times New Roman Tj" pitchFamily="18" charset="-52"/>
              </a:rPr>
              <a:t>шуда</a:t>
            </a:r>
            <a:r>
              <a:rPr lang="ru-RU" sz="1900" dirty="0" smtClean="0">
                <a:latin typeface="Times New Roman Tj" pitchFamily="18" charset="-52"/>
              </a:rPr>
              <a:t>,  </a:t>
            </a:r>
            <a:r>
              <a:rPr lang="ru-RU" sz="1900" dirty="0" err="1" smtClean="0">
                <a:latin typeface="Times New Roman Tj" pitchFamily="18" charset="-52"/>
              </a:rPr>
              <a:t>бо</a:t>
            </a:r>
            <a:r>
              <a:rPr lang="ru-RU" sz="1900" dirty="0" smtClean="0">
                <a:latin typeface="Times New Roman Tj" pitchFamily="18" charset="-52"/>
              </a:rPr>
              <a:t> 100 </a:t>
            </a:r>
            <a:r>
              <a:rPr lang="ru-RU" sz="1900" dirty="0" err="1" smtClean="0">
                <a:latin typeface="Times New Roman Tj" pitchFamily="18" charset="-52"/>
              </a:rPr>
              <a:t>адад</a:t>
            </a:r>
            <a:r>
              <a:rPr lang="ru-RU" sz="1900" dirty="0" smtClean="0">
                <a:latin typeface="Times New Roman Tj" pitchFamily="18" charset="-52"/>
              </a:rPr>
              <a:t> </a:t>
            </a:r>
            <a:r>
              <a:rPr lang="ru-RU" sz="1900" dirty="0" err="1" smtClean="0">
                <a:latin typeface="Times New Roman Tj" pitchFamily="18" charset="-52"/>
              </a:rPr>
              <a:t>компютерњои</a:t>
            </a:r>
            <a:r>
              <a:rPr lang="ru-RU" sz="1900" dirty="0" smtClean="0">
                <a:latin typeface="Times New Roman Tj" pitchFamily="18" charset="-52"/>
              </a:rPr>
              <a:t> </a:t>
            </a:r>
            <a:r>
              <a:rPr lang="ru-RU" sz="1900" dirty="0" err="1" smtClean="0">
                <a:latin typeface="Times New Roman Tj" pitchFamily="18" charset="-52"/>
              </a:rPr>
              <a:t>њозиразамон</a:t>
            </a:r>
            <a:r>
              <a:rPr lang="ru-RU" sz="1900" dirty="0" smtClean="0">
                <a:latin typeface="Times New Roman Tj" pitchFamily="18" charset="-52"/>
              </a:rPr>
              <a:t>, </a:t>
            </a:r>
            <a:r>
              <a:rPr lang="ru-RU" sz="1900" dirty="0" err="1" smtClean="0">
                <a:latin typeface="Times New Roman Tj" pitchFamily="18" charset="-52"/>
              </a:rPr>
              <a:t>диопроектор</a:t>
            </a:r>
            <a:r>
              <a:rPr lang="ru-RU" sz="1900" dirty="0" smtClean="0">
                <a:latin typeface="Times New Roman Tj" pitchFamily="18" charset="-52"/>
              </a:rPr>
              <a:t> </a:t>
            </a:r>
            <a:r>
              <a:rPr lang="ru-RU" sz="1900" dirty="0" err="1" smtClean="0">
                <a:latin typeface="Times New Roman Tj" pitchFamily="18" charset="-52"/>
              </a:rPr>
              <a:t>ва</a:t>
            </a:r>
            <a:r>
              <a:rPr lang="ru-RU" sz="1900" dirty="0" smtClean="0">
                <a:latin typeface="Times New Roman Tj" pitchFamily="18" charset="-52"/>
              </a:rPr>
              <a:t> </a:t>
            </a:r>
            <a:r>
              <a:rPr lang="ru-RU" sz="1900" dirty="0" err="1" smtClean="0">
                <a:latin typeface="Times New Roman Tj" pitchFamily="18" charset="-52"/>
              </a:rPr>
              <a:t>тахтаи</a:t>
            </a:r>
            <a:r>
              <a:rPr lang="ru-RU" sz="1900" dirty="0" smtClean="0">
                <a:latin typeface="Times New Roman Tj" pitchFamily="18" charset="-52"/>
              </a:rPr>
              <a:t> </a:t>
            </a:r>
            <a:r>
              <a:rPr lang="ru-RU" sz="1900" dirty="0" err="1" smtClean="0">
                <a:latin typeface="Times New Roman Tj" pitchFamily="18" charset="-52"/>
              </a:rPr>
              <a:t>электронї</a:t>
            </a:r>
            <a:r>
              <a:rPr lang="ru-RU" sz="1900" dirty="0" smtClean="0">
                <a:latin typeface="Times New Roman Tj" pitchFamily="18" charset="-52"/>
              </a:rPr>
              <a:t> </a:t>
            </a:r>
            <a:r>
              <a:rPr lang="ru-RU" sz="1900" dirty="0" err="1" smtClean="0">
                <a:latin typeface="Times New Roman Tj" pitchFamily="18" charset="-52"/>
              </a:rPr>
              <a:t>таљњизонида</a:t>
            </a:r>
            <a:r>
              <a:rPr lang="ru-RU" sz="1900" dirty="0" smtClean="0">
                <a:latin typeface="Times New Roman Tj" pitchFamily="18" charset="-52"/>
              </a:rPr>
              <a:t> </a:t>
            </a:r>
            <a:r>
              <a:rPr lang="ru-RU" sz="1900" dirty="0" err="1" smtClean="0">
                <a:latin typeface="Times New Roman Tj" pitchFamily="18" charset="-52"/>
              </a:rPr>
              <a:t>шуд</a:t>
            </a:r>
            <a:r>
              <a:rPr lang="ru-RU" sz="1900" dirty="0" smtClean="0">
                <a:latin typeface="Times New Roman Tj" pitchFamily="18" charset="-52"/>
              </a:rPr>
              <a:t>;</a:t>
            </a:r>
          </a:p>
          <a:p>
            <a:pPr marL="361950" indent="-361950" algn="just">
              <a:spcBef>
                <a:spcPct val="20000"/>
              </a:spcBef>
              <a:buFont typeface="Wingdings" pitchFamily="2" charset="2"/>
              <a:buChar char="Ø"/>
            </a:pPr>
            <a:r>
              <a:rPr lang="ru-RU" sz="1900" dirty="0" err="1" smtClean="0">
                <a:latin typeface="Times New Roman Tj" pitchFamily="18" charset="-52"/>
              </a:rPr>
              <a:t>Бо</a:t>
            </a:r>
            <a:r>
              <a:rPr lang="ru-RU" sz="1900" dirty="0" smtClean="0">
                <a:latin typeface="Times New Roman Tj" pitchFamily="18" charset="-52"/>
              </a:rPr>
              <a:t> </a:t>
            </a:r>
            <a:r>
              <a:rPr lang="ru-RU" sz="1900" dirty="0" err="1" smtClean="0">
                <a:latin typeface="Times New Roman Tj" pitchFamily="18" charset="-52"/>
              </a:rPr>
              <a:t>маќсади</a:t>
            </a:r>
            <a:r>
              <a:rPr lang="ru-RU" sz="1900" dirty="0" smtClean="0">
                <a:latin typeface="Times New Roman Tj" pitchFamily="18" charset="-52"/>
              </a:rPr>
              <a:t> </a:t>
            </a:r>
            <a:r>
              <a:rPr lang="ru-RU" sz="1900" dirty="0" err="1" smtClean="0">
                <a:latin typeface="Times New Roman Tj" pitchFamily="18" charset="-52"/>
              </a:rPr>
              <a:t>васеъ</a:t>
            </a:r>
            <a:r>
              <a:rPr lang="ru-RU" sz="1900" dirty="0" smtClean="0">
                <a:latin typeface="Times New Roman Tj" pitchFamily="18" charset="-52"/>
              </a:rPr>
              <a:t> </a:t>
            </a:r>
            <a:r>
              <a:rPr lang="ru-RU" sz="1900" dirty="0" err="1" smtClean="0">
                <a:latin typeface="Times New Roman Tj" pitchFamily="18" charset="-52"/>
              </a:rPr>
              <a:t>гардонидани</a:t>
            </a:r>
            <a:r>
              <a:rPr lang="ru-RU" sz="1900" dirty="0" smtClean="0">
                <a:latin typeface="Times New Roman Tj" pitchFamily="18" charset="-52"/>
              </a:rPr>
              <a:t> </a:t>
            </a:r>
            <a:r>
              <a:rPr lang="tg-Cyrl-TJ" sz="1900" dirty="0" smtClean="0">
                <a:latin typeface="Times New Roman Tj" pitchFamily="18" charset="-52"/>
              </a:rPr>
              <a:t>ѓунљоиши</a:t>
            </a:r>
            <a:r>
              <a:rPr lang="tg-Cyrl-TJ" sz="2000" dirty="0" smtClean="0"/>
              <a:t> </a:t>
            </a:r>
            <a:r>
              <a:rPr lang="ru-RU" sz="1900" dirty="0" err="1" smtClean="0">
                <a:latin typeface="Times New Roman Tj" pitchFamily="18" charset="-52"/>
              </a:rPr>
              <a:t>хотирот</a:t>
            </a:r>
            <a:r>
              <a:rPr lang="ru-RU" sz="1900" dirty="0" smtClean="0">
                <a:latin typeface="Times New Roman Tj" pitchFamily="18" charset="-52"/>
              </a:rPr>
              <a:t> </a:t>
            </a:r>
            <a:r>
              <a:rPr lang="ru-RU" sz="1900" dirty="0" err="1" smtClean="0">
                <a:latin typeface="Times New Roman Tj" pitchFamily="18" charset="-52"/>
              </a:rPr>
              <a:t>ва</a:t>
            </a:r>
            <a:r>
              <a:rPr lang="ru-RU" sz="1900" dirty="0" smtClean="0">
                <a:latin typeface="Times New Roman Tj" pitchFamily="18" charset="-52"/>
              </a:rPr>
              <a:t> </a:t>
            </a:r>
            <a:r>
              <a:rPr lang="ru-RU" sz="1900" dirty="0" err="1" smtClean="0">
                <a:latin typeface="Times New Roman Tj" pitchFamily="18" charset="-52"/>
              </a:rPr>
              <a:t>имконияти</a:t>
            </a:r>
            <a:r>
              <a:rPr lang="ru-RU" sz="1900" dirty="0" smtClean="0">
                <a:latin typeface="Times New Roman Tj" pitchFamily="18" charset="-52"/>
              </a:rPr>
              <a:t> </a:t>
            </a:r>
            <a:r>
              <a:rPr lang="ru-RU" sz="1900" dirty="0" err="1" smtClean="0">
                <a:latin typeface="Times New Roman Tj" pitchFamily="18" charset="-52"/>
              </a:rPr>
              <a:t>дарбаргирии</a:t>
            </a:r>
            <a:r>
              <a:rPr lang="ru-RU" sz="1900" dirty="0" smtClean="0">
                <a:latin typeface="Times New Roman Tj" pitchFamily="18" charset="-52"/>
              </a:rPr>
              <a:t> </a:t>
            </a:r>
            <a:r>
              <a:rPr lang="ru-RU" sz="1900" dirty="0" err="1" smtClean="0">
                <a:latin typeface="Times New Roman Tj" pitchFamily="18" charset="-52"/>
              </a:rPr>
              <a:t>раванди</a:t>
            </a:r>
            <a:r>
              <a:rPr lang="ru-RU" sz="1900" dirty="0" smtClean="0">
                <a:latin typeface="Times New Roman Tj" pitchFamily="18" charset="-52"/>
              </a:rPr>
              <a:t> </a:t>
            </a:r>
            <a:r>
              <a:rPr lang="ru-RU" sz="1900" dirty="0" err="1" smtClean="0">
                <a:latin typeface="Times New Roman Tj" pitchFamily="18" charset="-52"/>
              </a:rPr>
              <a:t>пурраи</a:t>
            </a:r>
            <a:r>
              <a:rPr lang="ru-RU" sz="1900" dirty="0" smtClean="0">
                <a:latin typeface="Times New Roman Tj" pitchFamily="18" charset="-52"/>
              </a:rPr>
              <a:t> </a:t>
            </a:r>
            <a:r>
              <a:rPr lang="ru-RU" sz="1900" dirty="0" err="1" smtClean="0">
                <a:latin typeface="Times New Roman Tj" pitchFamily="18" charset="-52"/>
              </a:rPr>
              <a:t>таълим</a:t>
            </a:r>
            <a:r>
              <a:rPr lang="ru-RU" sz="1900" dirty="0" smtClean="0">
                <a:latin typeface="Times New Roman Tj" pitchFamily="18" charset="-52"/>
              </a:rPr>
              <a:t>  </a:t>
            </a:r>
            <a:r>
              <a:rPr lang="ru-RU" sz="1900" dirty="0" err="1" smtClean="0">
                <a:latin typeface="Times New Roman Tj" pitchFamily="18" charset="-52"/>
              </a:rPr>
              <a:t>барномаи</a:t>
            </a:r>
            <a:r>
              <a:rPr lang="ru-RU" sz="1900" dirty="0" smtClean="0">
                <a:latin typeface="Times New Roman Tj" pitchFamily="18" charset="-52"/>
              </a:rPr>
              <a:t> нави </a:t>
            </a:r>
            <a:r>
              <a:rPr lang="ru-RU" sz="1900" dirty="0" err="1" smtClean="0">
                <a:latin typeface="Times New Roman Tj" pitchFamily="18" charset="-52"/>
              </a:rPr>
              <a:t>автоматикунонии</a:t>
            </a:r>
            <a:r>
              <a:rPr lang="ru-RU" sz="1900" dirty="0" smtClean="0">
                <a:latin typeface="Times New Roman Tj" pitchFamily="18" charset="-52"/>
              </a:rPr>
              <a:t> </a:t>
            </a:r>
            <a:r>
              <a:rPr lang="ru-RU" sz="1900" dirty="0" err="1" smtClean="0">
                <a:latin typeface="Times New Roman Tj" pitchFamily="18" charset="-52"/>
              </a:rPr>
              <a:t>раванди</a:t>
            </a:r>
            <a:r>
              <a:rPr lang="ru-RU" sz="1900" dirty="0" smtClean="0">
                <a:latin typeface="Times New Roman Tj" pitchFamily="18" charset="-52"/>
              </a:rPr>
              <a:t> </a:t>
            </a:r>
            <a:r>
              <a:rPr lang="ru-RU" sz="1900" dirty="0" err="1" smtClean="0">
                <a:latin typeface="Times New Roman Tj" pitchFamily="18" charset="-52"/>
              </a:rPr>
              <a:t>таълим</a:t>
            </a:r>
            <a:r>
              <a:rPr lang="ru-RU" sz="1900" dirty="0" smtClean="0">
                <a:latin typeface="Times New Roman Tj" pitchFamily="18" charset="-52"/>
              </a:rPr>
              <a:t>  - </a:t>
            </a:r>
            <a:r>
              <a:rPr lang="en-US" sz="1900" dirty="0" smtClean="0">
                <a:latin typeface="Times New Roman Tj" pitchFamily="18" charset="-52"/>
              </a:rPr>
              <a:t>Alfa Express </a:t>
            </a:r>
            <a:r>
              <a:rPr lang="ru-RU" sz="1900" dirty="0" smtClean="0">
                <a:latin typeface="Times New Roman Tj" pitchFamily="18" charset="-52"/>
              </a:rPr>
              <a:t> </a:t>
            </a:r>
            <a:r>
              <a:rPr lang="ru-RU" sz="1900" dirty="0" err="1" smtClean="0">
                <a:latin typeface="Times New Roman Tj" pitchFamily="18" charset="-52"/>
              </a:rPr>
              <a:t>тањия</a:t>
            </a:r>
            <a:r>
              <a:rPr lang="ru-RU" sz="1900" dirty="0" smtClean="0">
                <a:latin typeface="Times New Roman Tj" pitchFamily="18" charset="-52"/>
              </a:rPr>
              <a:t> </a:t>
            </a:r>
            <a:r>
              <a:rPr lang="ru-RU" sz="1900" dirty="0" err="1" smtClean="0">
                <a:latin typeface="Times New Roman Tj" pitchFamily="18" charset="-52"/>
              </a:rPr>
              <a:t>шуда</a:t>
            </a:r>
            <a:r>
              <a:rPr lang="ru-RU" sz="1900" dirty="0" smtClean="0">
                <a:latin typeface="Times New Roman Tj" pitchFamily="18" charset="-52"/>
              </a:rPr>
              <a:t> ба </a:t>
            </a:r>
            <a:r>
              <a:rPr lang="ru-RU" sz="1900" dirty="0" err="1" smtClean="0">
                <a:latin typeface="Times New Roman Tj" pitchFamily="18" charset="-52"/>
              </a:rPr>
              <a:t>истифода</a:t>
            </a:r>
            <a:r>
              <a:rPr lang="ru-RU" sz="1900" dirty="0" smtClean="0">
                <a:latin typeface="Times New Roman Tj" pitchFamily="18" charset="-52"/>
              </a:rPr>
              <a:t> </a:t>
            </a:r>
            <a:r>
              <a:rPr lang="ru-RU" sz="1900" dirty="0" err="1" smtClean="0">
                <a:latin typeface="Times New Roman Tj" pitchFamily="18" charset="-52"/>
              </a:rPr>
              <a:t>дода</a:t>
            </a:r>
            <a:r>
              <a:rPr lang="ru-RU" sz="1900" dirty="0" smtClean="0">
                <a:latin typeface="Times New Roman Tj" pitchFamily="18" charset="-52"/>
              </a:rPr>
              <a:t> </a:t>
            </a:r>
            <a:r>
              <a:rPr lang="ru-RU" sz="1900" dirty="0" err="1" smtClean="0">
                <a:latin typeface="Times New Roman Tj" pitchFamily="18" charset="-52"/>
              </a:rPr>
              <a:t>шуд</a:t>
            </a:r>
            <a:r>
              <a:rPr lang="ru-RU" sz="1900" dirty="0" smtClean="0">
                <a:latin typeface="Times New Roman Tj" pitchFamily="18" charset="-52"/>
              </a:rPr>
              <a:t>;</a:t>
            </a:r>
          </a:p>
          <a:p>
            <a:pPr marL="361950" indent="-361950" algn="just">
              <a:spcBef>
                <a:spcPct val="20000"/>
              </a:spcBef>
              <a:buFont typeface="Wingdings" pitchFamily="2" charset="2"/>
              <a:buChar char="Ø"/>
            </a:pPr>
            <a:r>
              <a:rPr lang="ru-RU" sz="1900" dirty="0" err="1">
                <a:latin typeface="Times New Roman Tj" pitchFamily="18" charset="-52"/>
              </a:rPr>
              <a:t>Бо</a:t>
            </a:r>
            <a:r>
              <a:rPr lang="ru-RU" sz="1900" dirty="0">
                <a:latin typeface="Times New Roman Tj" pitchFamily="18" charset="-52"/>
              </a:rPr>
              <a:t> </a:t>
            </a:r>
            <a:r>
              <a:rPr lang="ru-RU" sz="1900" dirty="0" err="1">
                <a:latin typeface="Times New Roman Tj" pitchFamily="18" charset="-52"/>
              </a:rPr>
              <a:t>маќсади</a:t>
            </a:r>
            <a:r>
              <a:rPr lang="ru-RU" sz="1900" dirty="0">
                <a:latin typeface="Times New Roman Tj" pitchFamily="18" charset="-52"/>
              </a:rPr>
              <a:t> </a:t>
            </a:r>
            <a:r>
              <a:rPr lang="ru-RU" sz="1900" dirty="0" err="1">
                <a:latin typeface="Times New Roman Tj" pitchFamily="18" charset="-52"/>
              </a:rPr>
              <a:t>таъмини</a:t>
            </a:r>
            <a:r>
              <a:rPr lang="ru-RU" sz="1900" dirty="0">
                <a:latin typeface="Times New Roman Tj" pitchFamily="18" charset="-52"/>
              </a:rPr>
              <a:t> </a:t>
            </a:r>
            <a:r>
              <a:rPr lang="ru-RU" sz="1900" dirty="0" err="1">
                <a:latin typeface="Times New Roman Tj" pitchFamily="18" charset="-52"/>
              </a:rPr>
              <a:t>шафофияти</a:t>
            </a:r>
            <a:r>
              <a:rPr lang="ru-RU" sz="1900" dirty="0">
                <a:latin typeface="Times New Roman Tj" pitchFamily="18" charset="-52"/>
              </a:rPr>
              <a:t> </a:t>
            </a:r>
            <a:r>
              <a:rPr lang="ru-RU" sz="1900" dirty="0" err="1">
                <a:latin typeface="Times New Roman Tj" pitchFamily="18" charset="-52"/>
              </a:rPr>
              <a:t>раванди</a:t>
            </a:r>
            <a:r>
              <a:rPr lang="ru-RU" sz="1900" dirty="0">
                <a:latin typeface="Times New Roman Tj" pitchFamily="18" charset="-52"/>
              </a:rPr>
              <a:t>  </a:t>
            </a:r>
            <a:r>
              <a:rPr lang="ru-RU" sz="1900" dirty="0" err="1">
                <a:latin typeface="Times New Roman Tj" pitchFamily="18" charset="-52"/>
              </a:rPr>
              <a:t>имтињонгирї</a:t>
            </a:r>
            <a:r>
              <a:rPr lang="ru-RU" sz="1900" dirty="0">
                <a:latin typeface="Times New Roman Tj" pitchFamily="18" charset="-52"/>
              </a:rPr>
              <a:t>, </a:t>
            </a:r>
            <a:r>
              <a:rPr lang="ru-RU" sz="1900" dirty="0" err="1">
                <a:latin typeface="Times New Roman Tj" pitchFamily="18" charset="-52"/>
              </a:rPr>
              <a:t>ќабули</a:t>
            </a:r>
            <a:r>
              <a:rPr lang="ru-RU" sz="1900" dirty="0">
                <a:latin typeface="Times New Roman Tj" pitchFamily="18" charset="-52"/>
              </a:rPr>
              <a:t> </a:t>
            </a:r>
            <a:r>
              <a:rPr lang="ru-RU" sz="1900" dirty="0" err="1">
                <a:latin typeface="Times New Roman Tj" pitchFamily="18" charset="-52"/>
              </a:rPr>
              <a:t>имтињонњои</a:t>
            </a:r>
            <a:r>
              <a:rPr lang="ru-RU" sz="1900" dirty="0">
                <a:latin typeface="Times New Roman Tj" pitchFamily="18" charset="-52"/>
              </a:rPr>
              <a:t> </a:t>
            </a:r>
            <a:r>
              <a:rPr lang="ru-RU" sz="1900" dirty="0" err="1">
                <a:latin typeface="Times New Roman Tj" pitchFamily="18" charset="-52"/>
              </a:rPr>
              <a:t>љамъбастї</a:t>
            </a:r>
            <a:r>
              <a:rPr lang="ru-RU" sz="1900" dirty="0">
                <a:latin typeface="Times New Roman Tj" pitchFamily="18" charset="-52"/>
              </a:rPr>
              <a:t> </a:t>
            </a:r>
            <a:r>
              <a:rPr lang="ru-RU" sz="1900" dirty="0" err="1">
                <a:latin typeface="Times New Roman Tj" pitchFamily="18" charset="-52"/>
              </a:rPr>
              <a:t>тавассути</a:t>
            </a:r>
            <a:r>
              <a:rPr lang="ru-RU" sz="1900" dirty="0">
                <a:latin typeface="Times New Roman Tj" pitchFamily="18" charset="-52"/>
              </a:rPr>
              <a:t> </a:t>
            </a:r>
            <a:r>
              <a:rPr lang="ru-RU" sz="1900" dirty="0" err="1">
                <a:latin typeface="Times New Roman Tj" pitchFamily="18" charset="-52"/>
              </a:rPr>
              <a:t>компютерњо</a:t>
            </a:r>
            <a:r>
              <a:rPr lang="ru-RU" sz="1900" dirty="0">
                <a:latin typeface="Times New Roman Tj" pitchFamily="18" charset="-52"/>
              </a:rPr>
              <a:t> </a:t>
            </a:r>
            <a:r>
              <a:rPr lang="ru-RU" sz="1900" dirty="0" err="1">
                <a:latin typeface="Times New Roman Tj" pitchFamily="18" charset="-52"/>
              </a:rPr>
              <a:t>бо</a:t>
            </a:r>
            <a:r>
              <a:rPr lang="ru-RU" sz="1900" dirty="0">
                <a:latin typeface="Times New Roman Tj" pitchFamily="18" charset="-52"/>
              </a:rPr>
              <a:t> </a:t>
            </a:r>
            <a:r>
              <a:rPr lang="ru-RU" sz="1900" dirty="0" err="1">
                <a:latin typeface="Times New Roman Tj" pitchFamily="18" charset="-52"/>
              </a:rPr>
              <a:t>иштироки</a:t>
            </a:r>
            <a:r>
              <a:rPr lang="ru-RU" sz="1900" dirty="0">
                <a:latin typeface="Times New Roman Tj" pitchFamily="18" charset="-52"/>
              </a:rPr>
              <a:t> </a:t>
            </a:r>
            <a:r>
              <a:rPr lang="ru-RU" sz="1900" dirty="0" err="1">
                <a:latin typeface="Times New Roman Tj" pitchFamily="18" charset="-52"/>
              </a:rPr>
              <a:t>њайати</a:t>
            </a:r>
            <a:r>
              <a:rPr lang="ru-RU" sz="1900" dirty="0">
                <a:latin typeface="Times New Roman Tj" pitchFamily="18" charset="-52"/>
              </a:rPr>
              <a:t> комиссия  дар </a:t>
            </a:r>
            <a:r>
              <a:rPr lang="ru-RU" sz="1900" dirty="0" err="1">
                <a:latin typeface="Times New Roman Tj" pitchFamily="18" charset="-52"/>
              </a:rPr>
              <a:t>маркази</a:t>
            </a:r>
            <a:r>
              <a:rPr lang="ru-RU" sz="1900" dirty="0">
                <a:latin typeface="Times New Roman Tj" pitchFamily="18" charset="-52"/>
              </a:rPr>
              <a:t> </a:t>
            </a:r>
            <a:r>
              <a:rPr lang="ru-RU" sz="1900" dirty="0" err="1">
                <a:latin typeface="Times New Roman Tj" pitchFamily="18" charset="-52"/>
              </a:rPr>
              <a:t>тестї</a:t>
            </a:r>
            <a:r>
              <a:rPr lang="ru-RU" sz="1900" dirty="0">
                <a:latin typeface="Times New Roman Tj" pitchFamily="18" charset="-52"/>
              </a:rPr>
              <a:t> ба </a:t>
            </a:r>
            <a:r>
              <a:rPr lang="ru-RU" sz="1900" dirty="0" err="1">
                <a:latin typeface="Times New Roman Tj" pitchFamily="18" charset="-52"/>
              </a:rPr>
              <a:t>роњ</a:t>
            </a:r>
            <a:r>
              <a:rPr lang="ru-RU" sz="1900" dirty="0">
                <a:latin typeface="Times New Roman Tj" pitchFamily="18" charset="-52"/>
              </a:rPr>
              <a:t> </a:t>
            </a:r>
            <a:r>
              <a:rPr lang="ru-RU" sz="1900" dirty="0" err="1">
                <a:latin typeface="Times New Roman Tj" pitchFamily="18" charset="-52"/>
              </a:rPr>
              <a:t>монда</a:t>
            </a:r>
            <a:r>
              <a:rPr lang="ru-RU" sz="1900" dirty="0">
                <a:latin typeface="Times New Roman Tj" pitchFamily="18" charset="-52"/>
              </a:rPr>
              <a:t> </a:t>
            </a:r>
            <a:r>
              <a:rPr lang="ru-RU" sz="1900" dirty="0" err="1">
                <a:latin typeface="Times New Roman Tj" pitchFamily="18" charset="-52"/>
              </a:rPr>
              <a:t>шуд</a:t>
            </a:r>
            <a:r>
              <a:rPr lang="ru-RU" sz="1900" dirty="0">
                <a:latin typeface="Times New Roman Tj" pitchFamily="18" charset="-52"/>
              </a:rPr>
              <a:t>.</a:t>
            </a:r>
          </a:p>
          <a:p>
            <a:pPr marL="361950" indent="-361950">
              <a:spcBef>
                <a:spcPct val="20000"/>
              </a:spcBef>
              <a:buFont typeface="Wingdings" pitchFamily="2" charset="2"/>
              <a:buChar char="Ø"/>
            </a:pPr>
            <a:endParaRPr lang="ru-RU" sz="1900" dirty="0">
              <a:latin typeface="Times New Roman Tj" pitchFamily="18" charset="-52"/>
            </a:endParaRPr>
          </a:p>
        </p:txBody>
      </p:sp>
      <p:pic>
        <p:nvPicPr>
          <p:cNvPr id="9" name="Рисунок 2" descr="C:\Documents and Settings\Abit2011\Рабочий стол\1\ЛОГОТИПИ ДОНИШГОХ нав_1.png"/>
          <p:cNvPicPr>
            <a:picLocks noChangeAspect="1" noChangeArrowheads="1"/>
          </p:cNvPicPr>
          <p:nvPr/>
        </p:nvPicPr>
        <p:blipFill>
          <a:blip r:embed="rId2"/>
          <a:srcRect/>
          <a:stretch>
            <a:fillRect/>
          </a:stretch>
        </p:blipFill>
        <p:spPr bwMode="auto">
          <a:xfrm>
            <a:off x="160559" y="0"/>
            <a:ext cx="417600" cy="41207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4" name="Picture 12" descr="G:\DSC_0121.JPG"/>
          <p:cNvPicPr>
            <a:picLocks noChangeAspect="1" noChangeArrowheads="1"/>
          </p:cNvPicPr>
          <p:nvPr/>
        </p:nvPicPr>
        <p:blipFill>
          <a:blip r:embed="rId2" cstate="print"/>
          <a:srcRect/>
          <a:stretch>
            <a:fillRect/>
          </a:stretch>
        </p:blipFill>
        <p:spPr bwMode="auto">
          <a:xfrm>
            <a:off x="285720" y="743248"/>
            <a:ext cx="8529222" cy="56861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Подзаголовок 2"/>
          <p:cNvSpPr>
            <a:spLocks noGrp="1"/>
          </p:cNvSpPr>
          <p:nvPr>
            <p:ph type="subTitle" idx="1"/>
          </p:nvPr>
        </p:nvSpPr>
        <p:spPr>
          <a:xfrm>
            <a:off x="142844" y="6072209"/>
            <a:ext cx="8929718" cy="357187"/>
          </a:xfrm>
          <a:solidFill>
            <a:schemeClr val="accent2">
              <a:lumMod val="40000"/>
              <a:lumOff val="60000"/>
            </a:schemeClr>
          </a:solidFill>
        </p:spPr>
        <p:txBody>
          <a:bodyPr>
            <a:normAutofit fontScale="92500" lnSpcReduction="10000"/>
          </a:bodyPr>
          <a:lstStyle/>
          <a:p>
            <a:pPr marR="0" algn="ctr">
              <a:defRPr/>
            </a:pPr>
            <a:r>
              <a:rPr lang="tg-Cyrl-TJ" sz="2000" b="1" dirty="0" smtClean="0">
                <a:solidFill>
                  <a:srgbClr val="002060"/>
                </a:solidFill>
                <a:latin typeface="Times New Roman Tj" pitchFamily="18" charset="-52"/>
              </a:rPr>
              <a:t>Маркази тестї</a:t>
            </a:r>
            <a:endParaRPr lang="ru-RU" sz="2000" b="1" dirty="0" smtClean="0"/>
          </a:p>
        </p:txBody>
      </p:sp>
      <p:sp>
        <p:nvSpPr>
          <p:cNvPr id="23562" name="Rectangle 5"/>
          <p:cNvSpPr>
            <a:spLocks noChangeArrowheads="1"/>
          </p:cNvSpPr>
          <p:nvPr/>
        </p:nvSpPr>
        <p:spPr bwMode="auto">
          <a:xfrm>
            <a:off x="0" y="14288"/>
            <a:ext cx="9144000" cy="385762"/>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a:solidFill>
                  <a:srgbClr val="FFFFFF"/>
                </a:solidFill>
                <a:latin typeface="Times New Roman Tj" pitchFamily="18" charset="-52"/>
              </a:rPr>
              <a:t>                ДОНИШГОЊИ ДАВЛАТИИ ТИЉОРАТИ ТОЉИКИСТОН</a:t>
            </a:r>
          </a:p>
          <a:p>
            <a:endParaRPr lang="ru-RU" sz="2000"/>
          </a:p>
        </p:txBody>
      </p:sp>
      <p:sp>
        <p:nvSpPr>
          <p:cNvPr id="12" name="Rectangle 5"/>
          <p:cNvSpPr>
            <a:spLocks noChangeArrowheads="1"/>
          </p:cNvSpPr>
          <p:nvPr/>
        </p:nvSpPr>
        <p:spPr bwMode="auto">
          <a:xfrm>
            <a:off x="0" y="6443660"/>
            <a:ext cx="9144000" cy="414340"/>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smtClean="0">
                <a:solidFill>
                  <a:srgbClr val="FFFFFF"/>
                </a:solidFill>
                <a:latin typeface="Times New Roman Tj" pitchFamily="18" charset="-52"/>
              </a:rPr>
              <a:t>ДУШАНБЕ – 2015 </a:t>
            </a:r>
          </a:p>
          <a:p>
            <a:endParaRPr lang="ru-RU" sz="2000" dirty="0"/>
          </a:p>
        </p:txBody>
      </p:sp>
      <p:pic>
        <p:nvPicPr>
          <p:cNvPr id="8" name="Рисунок 2" descr="C:\Documents and Settings\Abit2011\Рабочий стол\1\ЛОГОТИПИ ДОНИШГОХ нав_1.png"/>
          <p:cNvPicPr>
            <a:picLocks noChangeAspect="1" noChangeArrowheads="1"/>
          </p:cNvPicPr>
          <p:nvPr/>
        </p:nvPicPr>
        <p:blipFill>
          <a:blip r:embed="rId3"/>
          <a:srcRect/>
          <a:stretch>
            <a:fillRect/>
          </a:stretch>
        </p:blipFill>
        <p:spPr bwMode="auto">
          <a:xfrm>
            <a:off x="160559" y="0"/>
            <a:ext cx="417600" cy="412070"/>
          </a:xfrm>
          <a:prstGeom prst="rect">
            <a:avLst/>
          </a:prstGeom>
          <a:noFill/>
          <a:ln w="9525">
            <a:noFill/>
            <a:miter lim="800000"/>
            <a:headEnd/>
            <a:tailEnd/>
          </a:ln>
        </p:spPr>
      </p:pic>
    </p:spTree>
    <p:extLst>
      <p:ext uri="{BB962C8B-B14F-4D97-AF65-F5344CB8AC3E}">
        <p14:creationId xmlns:p14="http://schemas.microsoft.com/office/powerpoint/2010/main" xmlns="" val="3510012521"/>
      </p:ext>
    </p:extLst>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srcRect/>
          <a:stretch>
            <a:fillRect/>
          </a:stretch>
        </p:blipFill>
        <p:spPr>
          <a:xfrm>
            <a:off x="-32" y="477376"/>
            <a:ext cx="9144032" cy="5952020"/>
          </a:xfrm>
          <a:noFill/>
        </p:spPr>
      </p:pic>
      <p:sp>
        <p:nvSpPr>
          <p:cNvPr id="4" name="Rectangle 5"/>
          <p:cNvSpPr>
            <a:spLocks noChangeArrowheads="1"/>
          </p:cNvSpPr>
          <p:nvPr/>
        </p:nvSpPr>
        <p:spPr bwMode="auto">
          <a:xfrm>
            <a:off x="0" y="14288"/>
            <a:ext cx="9144000" cy="385762"/>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a:solidFill>
                  <a:srgbClr val="FFFFFF"/>
                </a:solidFill>
                <a:latin typeface="Times New Roman Tj" pitchFamily="18" charset="-52"/>
              </a:rPr>
              <a:t>                ДОНИШГОЊИ ДАВЛАТИИ ТИЉОРАТИ ТОЉИКИСТОН</a:t>
            </a:r>
          </a:p>
          <a:p>
            <a:endParaRPr lang="ru-RU" sz="2000" dirty="0"/>
          </a:p>
        </p:txBody>
      </p:sp>
      <p:sp>
        <p:nvSpPr>
          <p:cNvPr id="6" name="Rectangle 5"/>
          <p:cNvSpPr>
            <a:spLocks noChangeArrowheads="1"/>
          </p:cNvSpPr>
          <p:nvPr/>
        </p:nvSpPr>
        <p:spPr bwMode="auto">
          <a:xfrm>
            <a:off x="0" y="6515098"/>
            <a:ext cx="9144000" cy="271488"/>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smtClean="0">
                <a:solidFill>
                  <a:srgbClr val="FFFFFF"/>
                </a:solidFill>
                <a:latin typeface="Times New Roman Tj" pitchFamily="18" charset="-52"/>
              </a:rPr>
              <a:t>ДУШАНБЕ – 2015 </a:t>
            </a:r>
          </a:p>
          <a:p>
            <a:endParaRPr lang="ru-RU" sz="2000" dirty="0"/>
          </a:p>
        </p:txBody>
      </p:sp>
      <p:pic>
        <p:nvPicPr>
          <p:cNvPr id="9" name="Рисунок 2" descr="C:\Documents and Settings\Abit2011\Рабочий стол\1\ЛОГОТИПИ ДОНИШГОХ нав_1.png"/>
          <p:cNvPicPr>
            <a:picLocks noChangeAspect="1" noChangeArrowheads="1"/>
          </p:cNvPicPr>
          <p:nvPr/>
        </p:nvPicPr>
        <p:blipFill>
          <a:blip r:embed="rId3"/>
          <a:srcRect/>
          <a:stretch>
            <a:fillRect/>
          </a:stretch>
        </p:blipFill>
        <p:spPr bwMode="auto">
          <a:xfrm>
            <a:off x="160559" y="0"/>
            <a:ext cx="417600" cy="412070"/>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p:nvPr/>
        </p:nvPicPr>
        <p:blipFill rotWithShape="1">
          <a:blip r:embed="rId2"/>
          <a:srcRect b="38536"/>
          <a:stretch/>
        </p:blipFill>
        <p:spPr bwMode="auto">
          <a:xfrm>
            <a:off x="107504" y="691661"/>
            <a:ext cx="9036495" cy="4926041"/>
          </a:xfrm>
          <a:prstGeom prst="rect">
            <a:avLst/>
          </a:prstGeom>
          <a:ln>
            <a:noFill/>
          </a:ln>
          <a:extLst>
            <a:ext uri="{53640926-AAD7-44D8-BBD7-CCE9431645EC}">
              <a14:shadowObscured xmlns:a14="http://schemas.microsoft.com/office/drawing/2010/main" xmlns=""/>
            </a:ext>
          </a:extLst>
        </p:spPr>
      </p:pic>
      <p:sp>
        <p:nvSpPr>
          <p:cNvPr id="3" name="Rectangle 5"/>
          <p:cNvSpPr>
            <a:spLocks noChangeArrowheads="1"/>
          </p:cNvSpPr>
          <p:nvPr/>
        </p:nvSpPr>
        <p:spPr bwMode="auto">
          <a:xfrm>
            <a:off x="0" y="14288"/>
            <a:ext cx="9144000" cy="385762"/>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a:solidFill>
                  <a:srgbClr val="FFFFFF"/>
                </a:solidFill>
                <a:latin typeface="Times New Roman Tj" pitchFamily="18" charset="-52"/>
              </a:rPr>
              <a:t>                ДОНИШГОЊИ ДАВЛАТИИ ТИЉОРАТИ ТОЉИКИСТОН</a:t>
            </a:r>
          </a:p>
          <a:p>
            <a:endParaRPr lang="ru-RU" sz="2000" dirty="0"/>
          </a:p>
        </p:txBody>
      </p:sp>
      <p:sp>
        <p:nvSpPr>
          <p:cNvPr id="5" name="Rectangle 5"/>
          <p:cNvSpPr>
            <a:spLocks noChangeArrowheads="1"/>
          </p:cNvSpPr>
          <p:nvPr/>
        </p:nvSpPr>
        <p:spPr bwMode="auto">
          <a:xfrm>
            <a:off x="0" y="6443660"/>
            <a:ext cx="9144000" cy="414340"/>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smtClean="0">
                <a:solidFill>
                  <a:srgbClr val="FFFFFF"/>
                </a:solidFill>
                <a:latin typeface="Times New Roman Tj" pitchFamily="18" charset="-52"/>
              </a:rPr>
              <a:t>ДУШАНБЕ – 2015 </a:t>
            </a:r>
          </a:p>
          <a:p>
            <a:endParaRPr lang="ru-RU" sz="2000" dirty="0"/>
          </a:p>
        </p:txBody>
      </p:sp>
      <p:pic>
        <p:nvPicPr>
          <p:cNvPr id="8" name="Рисунок 2" descr="C:\Documents and Settings\Abit2011\Рабочий стол\1\ЛОГОТИПИ ДОНИШГОХ нав_1.png"/>
          <p:cNvPicPr>
            <a:picLocks noChangeAspect="1" noChangeArrowheads="1"/>
          </p:cNvPicPr>
          <p:nvPr/>
        </p:nvPicPr>
        <p:blipFill>
          <a:blip r:embed="rId3"/>
          <a:srcRect/>
          <a:stretch>
            <a:fillRect/>
          </a:stretch>
        </p:blipFill>
        <p:spPr bwMode="auto">
          <a:xfrm>
            <a:off x="160559" y="0"/>
            <a:ext cx="417600" cy="412070"/>
          </a:xfrm>
          <a:prstGeom prst="rect">
            <a:avLst/>
          </a:prstGeom>
          <a:noFill/>
          <a:ln w="9525">
            <a:noFill/>
            <a:miter lim="800000"/>
            <a:headEnd/>
            <a:tailEnd/>
          </a:ln>
        </p:spPr>
      </p:pic>
      <p:sp>
        <p:nvSpPr>
          <p:cNvPr id="4" name="Прямоугольник 3"/>
          <p:cNvSpPr/>
          <p:nvPr/>
        </p:nvSpPr>
        <p:spPr>
          <a:xfrm>
            <a:off x="1403648" y="5284085"/>
            <a:ext cx="1368152" cy="230832"/>
          </a:xfrm>
          <a:prstGeom prst="rect">
            <a:avLst/>
          </a:prstGeom>
        </p:spPr>
        <p:txBody>
          <a:bodyPr wrap="square">
            <a:spAutoFit/>
          </a:bodyPr>
          <a:lstStyle/>
          <a:p>
            <a:r>
              <a:rPr lang="ru-RU" sz="900" dirty="0" smtClean="0">
                <a:latin typeface="Palatino Linotype" panose="02040502050505030304" pitchFamily="18" charset="0"/>
                <a:ea typeface="Calibri" panose="020F0502020204030204" pitchFamily="34" charset="0"/>
                <a:cs typeface="Times New Roman" panose="02020603050405020304" pitchFamily="18" charset="0"/>
              </a:rPr>
              <a:t> 28 августа</a:t>
            </a:r>
            <a:r>
              <a:rPr lang="en-US" sz="900" dirty="0" smtClean="0">
                <a:latin typeface="Palatino Linotype" panose="02040502050505030304" pitchFamily="18" charset="0"/>
                <a:ea typeface="Calibri" panose="020F0502020204030204" pitchFamily="34" charset="0"/>
                <a:cs typeface="Times New Roman" panose="02020603050405020304" pitchFamily="18" charset="0"/>
              </a:rPr>
              <a:t> </a:t>
            </a:r>
            <a:r>
              <a:rPr lang="ru-RU" sz="900" dirty="0" smtClean="0">
                <a:latin typeface="Palatino Linotype" panose="02040502050505030304" pitchFamily="18" charset="0"/>
                <a:ea typeface="Calibri" panose="020F0502020204030204" pitchFamily="34" charset="0"/>
                <a:cs typeface="Times New Roman" panose="02020603050405020304" pitchFamily="18" charset="0"/>
              </a:rPr>
              <a:t> 04/157</a:t>
            </a:r>
            <a:endParaRPr lang="ru-RU" sz="1200" dirty="0">
              <a:latin typeface="Palatino Linotype" panose="02040502050505030304" pitchFamily="18" charset="0"/>
            </a:endParaRPr>
          </a:p>
        </p:txBody>
      </p:sp>
      <p:sp>
        <p:nvSpPr>
          <p:cNvPr id="6" name="Прямоугольник 5"/>
          <p:cNvSpPr/>
          <p:nvPr/>
        </p:nvSpPr>
        <p:spPr>
          <a:xfrm>
            <a:off x="8207501" y="4600927"/>
            <a:ext cx="575799" cy="233397"/>
          </a:xfrm>
          <a:prstGeom prst="rect">
            <a:avLst/>
          </a:prstGeom>
        </p:spPr>
        <p:txBody>
          <a:bodyPr wrap="none">
            <a:spAutoFit/>
          </a:bodyPr>
          <a:lstStyle/>
          <a:p>
            <a:pPr>
              <a:lnSpc>
                <a:spcPct val="107000"/>
              </a:lnSpc>
              <a:spcAft>
                <a:spcPts val="800"/>
              </a:spcAft>
              <a:tabLst>
                <a:tab pos="2114550" algn="l"/>
              </a:tabLst>
            </a:pPr>
            <a:r>
              <a:rPr lang="ru-RU" sz="900" dirty="0" err="1">
                <a:latin typeface="Calibri" panose="020F0502020204030204" pitchFamily="34" charset="0"/>
                <a:ea typeface="Calibri" panose="020F0502020204030204" pitchFamily="34" charset="0"/>
                <a:cs typeface="Times New Roman" panose="02020603050405020304" pitchFamily="18" charset="0"/>
              </a:rPr>
              <a:t>англис</a:t>
            </a:r>
            <a:r>
              <a:rPr lang="ru-RU" sz="900" dirty="0" err="1">
                <a:latin typeface="Times New Roman Tj" panose="02020603050405020304" pitchFamily="18" charset="-52"/>
                <a:ea typeface="Calibri" panose="020F0502020204030204" pitchFamily="34" charset="0"/>
                <a:cs typeface="Times New Roman" panose="02020603050405020304" pitchFamily="18" charset="0"/>
              </a:rPr>
              <a:t>ї</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pull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a:srcRect/>
          <a:stretch>
            <a:fillRect/>
          </a:stretch>
        </p:blipFill>
        <p:spPr>
          <a:xfrm>
            <a:off x="0" y="428604"/>
            <a:ext cx="9102725" cy="6072230"/>
          </a:xfrm>
          <a:noFill/>
        </p:spPr>
      </p:pic>
      <p:sp>
        <p:nvSpPr>
          <p:cNvPr id="3" name="Rectangle 5"/>
          <p:cNvSpPr>
            <a:spLocks noChangeArrowheads="1"/>
          </p:cNvSpPr>
          <p:nvPr/>
        </p:nvSpPr>
        <p:spPr bwMode="auto">
          <a:xfrm>
            <a:off x="0" y="14288"/>
            <a:ext cx="9144000" cy="385762"/>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a:solidFill>
                  <a:srgbClr val="FFFFFF"/>
                </a:solidFill>
                <a:latin typeface="Times New Roman Tj" pitchFamily="18" charset="-52"/>
              </a:rPr>
              <a:t>                ДОНИШГОЊИ ДАВЛАТИИ ТИЉОРАТИ ТОЉИКИСТОН</a:t>
            </a:r>
          </a:p>
          <a:p>
            <a:endParaRPr lang="ru-RU" sz="2000" dirty="0"/>
          </a:p>
        </p:txBody>
      </p:sp>
      <p:sp>
        <p:nvSpPr>
          <p:cNvPr id="5" name="Rectangle 5"/>
          <p:cNvSpPr>
            <a:spLocks noChangeArrowheads="1"/>
          </p:cNvSpPr>
          <p:nvPr/>
        </p:nvSpPr>
        <p:spPr bwMode="auto">
          <a:xfrm>
            <a:off x="0" y="6443660"/>
            <a:ext cx="9144000" cy="414340"/>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smtClean="0">
                <a:solidFill>
                  <a:srgbClr val="FFFFFF"/>
                </a:solidFill>
                <a:latin typeface="Times New Roman Tj" pitchFamily="18" charset="-52"/>
              </a:rPr>
              <a:t>ДУШАНБЕ – 2015 </a:t>
            </a:r>
          </a:p>
          <a:p>
            <a:endParaRPr lang="ru-RU" sz="2000" dirty="0"/>
          </a:p>
        </p:txBody>
      </p:sp>
      <p:pic>
        <p:nvPicPr>
          <p:cNvPr id="8" name="Рисунок 2" descr="C:\Documents and Settings\Abit2011\Рабочий стол\1\ЛОГОТИПИ ДОНИШГОХ нав_1.png"/>
          <p:cNvPicPr>
            <a:picLocks noChangeAspect="1" noChangeArrowheads="1"/>
          </p:cNvPicPr>
          <p:nvPr/>
        </p:nvPicPr>
        <p:blipFill>
          <a:blip r:embed="rId3"/>
          <a:srcRect/>
          <a:stretch>
            <a:fillRect/>
          </a:stretch>
        </p:blipFill>
        <p:spPr bwMode="auto">
          <a:xfrm>
            <a:off x="160559" y="0"/>
            <a:ext cx="417600" cy="412070"/>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Содержимое 3"/>
          <p:cNvPicPr>
            <a:picLocks noGrp="1"/>
          </p:cNvPicPr>
          <p:nvPr>
            <p:ph idx="1"/>
          </p:nvPr>
        </p:nvPicPr>
        <p:blipFill>
          <a:blip r:embed="rId2"/>
          <a:srcRect r="30785" b="5595"/>
          <a:stretch>
            <a:fillRect/>
          </a:stretch>
        </p:blipFill>
        <p:spPr>
          <a:xfrm>
            <a:off x="100013" y="357166"/>
            <a:ext cx="8943975" cy="6429396"/>
          </a:xfrm>
        </p:spPr>
      </p:pic>
      <p:sp>
        <p:nvSpPr>
          <p:cNvPr id="3" name="Rectangle 5"/>
          <p:cNvSpPr>
            <a:spLocks noChangeArrowheads="1"/>
          </p:cNvSpPr>
          <p:nvPr/>
        </p:nvSpPr>
        <p:spPr bwMode="auto">
          <a:xfrm>
            <a:off x="0" y="14288"/>
            <a:ext cx="9144000" cy="385762"/>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a:solidFill>
                  <a:srgbClr val="FFFFFF"/>
                </a:solidFill>
                <a:latin typeface="Times New Roman Tj" pitchFamily="18" charset="-52"/>
              </a:rPr>
              <a:t>                ДОНИШГОЊИ ДАВЛАТИИ ТИЉОРАТИ ТОЉИКИСТОН</a:t>
            </a:r>
          </a:p>
          <a:p>
            <a:endParaRPr lang="ru-RU" sz="2000" dirty="0"/>
          </a:p>
        </p:txBody>
      </p:sp>
      <p:sp>
        <p:nvSpPr>
          <p:cNvPr id="5" name="Rectangle 5"/>
          <p:cNvSpPr>
            <a:spLocks noChangeArrowheads="1"/>
          </p:cNvSpPr>
          <p:nvPr/>
        </p:nvSpPr>
        <p:spPr bwMode="auto">
          <a:xfrm>
            <a:off x="0" y="6443660"/>
            <a:ext cx="9144000" cy="414340"/>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smtClean="0">
                <a:solidFill>
                  <a:srgbClr val="FFFFFF"/>
                </a:solidFill>
                <a:latin typeface="Times New Roman Tj" pitchFamily="18" charset="-52"/>
              </a:rPr>
              <a:t>ДУШАНБЕ – 2015 </a:t>
            </a:r>
          </a:p>
          <a:p>
            <a:endParaRPr lang="ru-RU" sz="2000" dirty="0"/>
          </a:p>
        </p:txBody>
      </p:sp>
      <p:sp>
        <p:nvSpPr>
          <p:cNvPr id="7" name="Прямоугольник 6"/>
          <p:cNvSpPr/>
          <p:nvPr/>
        </p:nvSpPr>
        <p:spPr>
          <a:xfrm>
            <a:off x="7798583" y="416462"/>
            <a:ext cx="1202573" cy="369332"/>
          </a:xfrm>
          <a:prstGeom prst="rect">
            <a:avLst/>
          </a:prstGeom>
        </p:spPr>
        <p:txBody>
          <a:bodyPr wrap="none">
            <a:spAutoFit/>
          </a:bodyPr>
          <a:lstStyle/>
          <a:p>
            <a:r>
              <a:rPr lang="ru-RU" b="1" i="1" dirty="0" err="1" smtClean="0"/>
              <a:t>Слайди</a:t>
            </a:r>
            <a:r>
              <a:rPr lang="ru-RU" b="1" i="1" dirty="0" smtClean="0"/>
              <a:t> 14</a:t>
            </a:r>
            <a:endParaRPr lang="ru-RU" b="1" i="1" dirty="0"/>
          </a:p>
        </p:txBody>
      </p:sp>
      <p:pic>
        <p:nvPicPr>
          <p:cNvPr id="8" name="Рисунок 2" descr="C:\Documents and Settings\Abit2011\Рабочий стол\1\ЛОГОТИПИ ДОНИШГОХ нав_1.png"/>
          <p:cNvPicPr>
            <a:picLocks noChangeAspect="1" noChangeArrowheads="1"/>
          </p:cNvPicPr>
          <p:nvPr/>
        </p:nvPicPr>
        <p:blipFill>
          <a:blip r:embed="rId3"/>
          <a:srcRect/>
          <a:stretch>
            <a:fillRect/>
          </a:stretch>
        </p:blipFill>
        <p:spPr bwMode="auto">
          <a:xfrm>
            <a:off x="160559" y="0"/>
            <a:ext cx="417600" cy="412070"/>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4237592561"/>
              </p:ext>
            </p:extLst>
          </p:nvPr>
        </p:nvGraphicFramePr>
        <p:xfrm>
          <a:off x="189844" y="412070"/>
          <a:ext cx="8940422" cy="5890750"/>
        </p:xfrm>
        <a:graphic>
          <a:graphicData uri="http://schemas.openxmlformats.org/drawingml/2006/table">
            <a:tbl>
              <a:tblPr>
                <a:tableStyleId>{616DA210-FB5B-4158-B5E0-FEB733F419BA}</a:tableStyleId>
              </a:tblPr>
              <a:tblGrid>
                <a:gridCol w="320858"/>
                <a:gridCol w="302745"/>
                <a:gridCol w="597089"/>
                <a:gridCol w="2864040"/>
                <a:gridCol w="279455"/>
                <a:gridCol w="300156"/>
                <a:gridCol w="503631"/>
                <a:gridCol w="642942"/>
                <a:gridCol w="428628"/>
                <a:gridCol w="742810"/>
                <a:gridCol w="320858"/>
                <a:gridCol w="300156"/>
                <a:gridCol w="697102"/>
                <a:gridCol w="639952"/>
              </a:tblGrid>
              <a:tr h="171636">
                <a:tc gridSpan="14">
                  <a:txBody>
                    <a:bodyPr/>
                    <a:lstStyle/>
                    <a:p>
                      <a:pPr algn="ctr" fontAlgn="ctr"/>
                      <a:r>
                        <a:rPr lang="ru-RU" sz="1000" u="none" strike="noStrike" dirty="0">
                          <a:effectLst/>
                        </a:rPr>
                        <a:t>ДОНИШГОҲИ ДАВЛАТИИ ТИҶОРАТИ ТОҶИКИСТОН</a:t>
                      </a:r>
                      <a:endParaRPr lang="ru-RU" sz="1000" b="1" i="0" u="none" strike="noStrike" dirty="0">
                        <a:solidFill>
                          <a:srgbClr val="4D4D4D"/>
                        </a:solidFill>
                        <a:effectLst/>
                        <a:latin typeface="Palatino Linotype" panose="02040502050505030304" pitchFamily="18" charset="0"/>
                      </a:endParaRPr>
                    </a:p>
                  </a:txBody>
                  <a:tcPr marL="2476" marR="2476" marT="247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71636">
                <a:tc gridSpan="14">
                  <a:txBody>
                    <a:bodyPr/>
                    <a:lstStyle/>
                    <a:p>
                      <a:pPr algn="ctr" fontAlgn="ctr"/>
                      <a:r>
                        <a:rPr lang="ru-RU" sz="1000" u="none" strike="noStrike" dirty="0">
                          <a:effectLst/>
                        </a:rPr>
                        <a:t>Т Р А Н С К Р И П Т (</a:t>
                      </a:r>
                      <a:r>
                        <a:rPr lang="ru-RU" sz="1000" u="none" strike="noStrike" dirty="0" err="1">
                          <a:effectLst/>
                        </a:rPr>
                        <a:t>Маълумотномаи</a:t>
                      </a:r>
                      <a:r>
                        <a:rPr lang="ru-RU" sz="1000" u="none" strike="noStrike" dirty="0">
                          <a:effectLst/>
                        </a:rPr>
                        <a:t> </a:t>
                      </a:r>
                      <a:r>
                        <a:rPr lang="ru-RU" sz="1000" u="none" strike="noStrike" dirty="0" err="1">
                          <a:effectLst/>
                        </a:rPr>
                        <a:t>академӣ</a:t>
                      </a:r>
                      <a:r>
                        <a:rPr lang="ru-RU" sz="1000" u="none" strike="noStrike" dirty="0">
                          <a:effectLst/>
                        </a:rPr>
                        <a:t>)</a:t>
                      </a:r>
                      <a:endParaRPr lang="ru-RU" sz="1000" b="1" i="0" u="none" strike="noStrike" dirty="0">
                        <a:solidFill>
                          <a:srgbClr val="4D4D4D"/>
                        </a:solidFill>
                        <a:effectLst/>
                        <a:latin typeface="Palatino Linotype" panose="02040502050505030304" pitchFamily="18" charset="0"/>
                      </a:endParaRPr>
                    </a:p>
                  </a:txBody>
                  <a:tcPr marL="2476" marR="2476" marT="247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71636">
                <a:tc gridSpan="14">
                  <a:txBody>
                    <a:bodyPr/>
                    <a:lstStyle/>
                    <a:p>
                      <a:pPr algn="ctr" fontAlgn="ctr"/>
                      <a:r>
                        <a:rPr lang="ru-RU" sz="1000" u="none" strike="noStrike" dirty="0">
                          <a:effectLst/>
                        </a:rPr>
                        <a:t>№ ______ аз "____"____________________2015</a:t>
                      </a:r>
                      <a:r>
                        <a:rPr lang="en-US" sz="1000" u="none" strike="noStrike" dirty="0">
                          <a:effectLst/>
                        </a:rPr>
                        <a:t>c.</a:t>
                      </a:r>
                      <a:endParaRPr lang="en-US" sz="1000" b="1" i="0" u="none" strike="noStrike" dirty="0">
                        <a:solidFill>
                          <a:srgbClr val="4D4D4D"/>
                        </a:solidFill>
                        <a:effectLst/>
                        <a:latin typeface="Palatino Linotype" panose="02040502050505030304" pitchFamily="18" charset="0"/>
                      </a:endParaRPr>
                    </a:p>
                  </a:txBody>
                  <a:tcPr marL="2476" marR="2476" marT="2476"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40774">
                <a:tc>
                  <a:txBody>
                    <a:bodyPr/>
                    <a:lstStyle/>
                    <a:p>
                      <a:pPr algn="l" fontAlgn="b"/>
                      <a:endParaRPr lang="ru-RU" sz="900" b="0" i="0" u="none" strike="noStrike" dirty="0">
                        <a:solidFill>
                          <a:srgbClr val="4D4D4D"/>
                        </a:solidFill>
                        <a:effectLst/>
                        <a:latin typeface="Palatino Linotype" panose="02040502050505030304" pitchFamily="18" charset="0"/>
                      </a:endParaRPr>
                    </a:p>
                  </a:txBody>
                  <a:tcPr marL="2476" marR="2476" marT="2476" marB="0" anchor="b">
                    <a:lnT w="12700" cap="flat" cmpd="sng" algn="ctr">
                      <a:solidFill>
                        <a:schemeClr val="tx1"/>
                      </a:solidFill>
                      <a:prstDash val="solid"/>
                      <a:round/>
                      <a:headEnd type="none" w="med" len="med"/>
                      <a:tailEnd type="none" w="med" len="med"/>
                    </a:lnT>
                  </a:tcPr>
                </a:tc>
                <a:tc>
                  <a:txBody>
                    <a:bodyPr/>
                    <a:lstStyle/>
                    <a:p>
                      <a:pPr algn="l" fontAlgn="b"/>
                      <a:endParaRPr lang="ru-RU" sz="900" b="0" i="0" u="none" strike="noStrike" dirty="0">
                        <a:solidFill>
                          <a:srgbClr val="4D4D4D"/>
                        </a:solidFill>
                        <a:effectLst/>
                        <a:latin typeface="Palatino Linotype" panose="02040502050505030304" pitchFamily="18" charset="0"/>
                      </a:endParaRPr>
                    </a:p>
                  </a:txBody>
                  <a:tcPr marL="2476" marR="2476" marT="2476" marB="0" anchor="b">
                    <a:lnT w="12700" cap="flat" cmpd="sng" algn="ctr">
                      <a:solidFill>
                        <a:schemeClr val="tx1"/>
                      </a:solidFill>
                      <a:prstDash val="solid"/>
                      <a:round/>
                      <a:headEnd type="none" w="med" len="med"/>
                      <a:tailEnd type="none" w="med" len="med"/>
                    </a:lnT>
                  </a:tcPr>
                </a:tc>
                <a:tc>
                  <a:txBody>
                    <a:bodyPr/>
                    <a:lstStyle/>
                    <a:p>
                      <a:pPr algn="r" fontAlgn="ctr"/>
                      <a:r>
                        <a:rPr lang="ru-RU" sz="900" u="none" strike="noStrike" dirty="0">
                          <a:effectLst/>
                        </a:rPr>
                        <a:t>Ному </a:t>
                      </a:r>
                      <a:r>
                        <a:rPr lang="ru-RU" sz="900" u="none" strike="noStrike" dirty="0" err="1">
                          <a:effectLst/>
                        </a:rPr>
                        <a:t>насаб</a:t>
                      </a:r>
                      <a:endParaRPr lang="ru-RU" sz="900" b="1" i="0" u="none" strike="noStrike" dirty="0">
                        <a:solidFill>
                          <a:srgbClr val="4D4D4D"/>
                        </a:solidFill>
                        <a:effectLst/>
                        <a:latin typeface="Palatino Linotype" panose="02040502050505030304" pitchFamily="18" charset="0"/>
                      </a:endParaRPr>
                    </a:p>
                  </a:txBody>
                  <a:tcPr marL="2476" marR="2476" marT="2476" marB="0" anchor="ctr">
                    <a:lnT w="12700" cap="flat" cmpd="sng" algn="ctr">
                      <a:solidFill>
                        <a:schemeClr val="tx1"/>
                      </a:solidFill>
                      <a:prstDash val="solid"/>
                      <a:round/>
                      <a:headEnd type="none" w="med" len="med"/>
                      <a:tailEnd type="none" w="med" len="med"/>
                    </a:lnT>
                  </a:tcPr>
                </a:tc>
                <a:tc gridSpan="3">
                  <a:txBody>
                    <a:bodyPr/>
                    <a:lstStyle/>
                    <a:p>
                      <a:pPr algn="l" fontAlgn="ctr"/>
                      <a:r>
                        <a:rPr lang="ru-RU" sz="900" u="none" strike="noStrike" dirty="0" err="1">
                          <a:effectLst/>
                        </a:rPr>
                        <a:t>Меҳровари</a:t>
                      </a:r>
                      <a:r>
                        <a:rPr lang="ru-RU" sz="900" u="none" strike="noStrike" dirty="0">
                          <a:effectLst/>
                        </a:rPr>
                        <a:t> Саид </a:t>
                      </a:r>
                      <a:endParaRPr lang="ru-RU" sz="900" b="0" i="1" u="none" strike="noStrike" dirty="0">
                        <a:solidFill>
                          <a:srgbClr val="4D4D4D"/>
                        </a:solidFill>
                        <a:effectLst/>
                        <a:latin typeface="Palatino Linotype" panose="02040502050505030304" pitchFamily="18" charset="0"/>
                      </a:endParaRPr>
                    </a:p>
                  </a:txBody>
                  <a:tcPr marL="2476" marR="2476" marT="2476" marB="0" anchor="ctr">
                    <a:lnT w="12700" cap="flat" cmpd="sng" algn="ctr">
                      <a:solidFill>
                        <a:schemeClr val="tx1"/>
                      </a:solidFill>
                      <a:prstDash val="solid"/>
                      <a:round/>
                      <a:headEnd type="none" w="med" len="med"/>
                      <a:tailEnd type="none" w="med" len="med"/>
                    </a:lnT>
                  </a:tcPr>
                </a:tc>
                <a:tc hMerge="1">
                  <a:txBody>
                    <a:bodyPr/>
                    <a:lstStyle/>
                    <a:p>
                      <a:endParaRPr lang="ru-RU"/>
                    </a:p>
                  </a:txBody>
                  <a:tcPr/>
                </a:tc>
                <a:tc hMerge="1">
                  <a:txBody>
                    <a:bodyPr/>
                    <a:lstStyle/>
                    <a:p>
                      <a:endParaRPr lang="ru-RU"/>
                    </a:p>
                  </a:txBody>
                  <a:tcPr/>
                </a:tc>
                <a:tc>
                  <a:txBody>
                    <a:bodyPr/>
                    <a:lstStyle/>
                    <a:p>
                      <a:pPr algn="l" fontAlgn="b"/>
                      <a:endParaRPr lang="ru-RU" sz="900" b="0" i="0" u="none" strike="noStrike" dirty="0">
                        <a:solidFill>
                          <a:srgbClr val="4D4D4D"/>
                        </a:solidFill>
                        <a:effectLst/>
                        <a:latin typeface="Palatino Linotype" panose="02040502050505030304" pitchFamily="18" charset="0"/>
                      </a:endParaRPr>
                    </a:p>
                  </a:txBody>
                  <a:tcPr marL="2476" marR="2476" marT="2476" marB="0" anchor="b">
                    <a:lnT w="12700" cap="flat" cmpd="sng" algn="ctr">
                      <a:solidFill>
                        <a:schemeClr val="tx1"/>
                      </a:solidFill>
                      <a:prstDash val="solid"/>
                      <a:round/>
                      <a:headEnd type="none" w="med" len="med"/>
                      <a:tailEnd type="none" w="med" len="med"/>
                    </a:lnT>
                  </a:tcPr>
                </a:tc>
                <a:tc gridSpan="3">
                  <a:txBody>
                    <a:bodyPr/>
                    <a:lstStyle/>
                    <a:p>
                      <a:pPr algn="r" fontAlgn="ctr"/>
                      <a:r>
                        <a:rPr lang="en-US" sz="900" u="none" strike="noStrike" dirty="0">
                          <a:effectLst/>
                        </a:rPr>
                        <a:t>ID </a:t>
                      </a:r>
                      <a:r>
                        <a:rPr lang="ru-RU" sz="900" u="none" strike="noStrike" dirty="0" err="1">
                          <a:effectLst/>
                        </a:rPr>
                        <a:t>донишҷӯ</a:t>
                      </a:r>
                      <a:endParaRPr lang="ru-RU" sz="900" b="1" i="0" u="none" strike="noStrike" dirty="0">
                        <a:solidFill>
                          <a:srgbClr val="4D4D4D"/>
                        </a:solidFill>
                        <a:effectLst/>
                        <a:latin typeface="Palatino Linotype" panose="02040502050505030304" pitchFamily="18" charset="0"/>
                      </a:endParaRPr>
                    </a:p>
                  </a:txBody>
                  <a:tcPr marL="2476" marR="2476" marT="2476" marB="0" anchor="ctr">
                    <a:lnT w="12700" cap="flat" cmpd="sng" algn="ctr">
                      <a:solidFill>
                        <a:schemeClr val="tx1"/>
                      </a:solidFill>
                      <a:prstDash val="solid"/>
                      <a:round/>
                      <a:headEnd type="none" w="med" len="med"/>
                      <a:tailEnd type="none" w="med" len="med"/>
                    </a:lnT>
                  </a:tcPr>
                </a:tc>
                <a:tc hMerge="1">
                  <a:txBody>
                    <a:bodyPr/>
                    <a:lstStyle/>
                    <a:p>
                      <a:endParaRPr lang="ru-RU"/>
                    </a:p>
                  </a:txBody>
                  <a:tcPr/>
                </a:tc>
                <a:tc hMerge="1">
                  <a:txBody>
                    <a:bodyPr/>
                    <a:lstStyle/>
                    <a:p>
                      <a:endParaRPr lang="ru-RU"/>
                    </a:p>
                  </a:txBody>
                  <a:tcPr/>
                </a:tc>
                <a:tc gridSpan="3">
                  <a:txBody>
                    <a:bodyPr/>
                    <a:lstStyle/>
                    <a:p>
                      <a:pPr algn="l" fontAlgn="ctr"/>
                      <a:r>
                        <a:rPr lang="ru-RU" sz="900" u="none" strike="noStrike" dirty="0">
                          <a:effectLst/>
                        </a:rPr>
                        <a:t>201223021</a:t>
                      </a:r>
                      <a:endParaRPr lang="ru-RU" sz="900" b="0" i="1" u="none" strike="noStrike" dirty="0">
                        <a:solidFill>
                          <a:srgbClr val="4D4D4D"/>
                        </a:solidFill>
                        <a:effectLst/>
                        <a:latin typeface="Palatino Linotype" panose="02040502050505030304" pitchFamily="18" charset="0"/>
                      </a:endParaRPr>
                    </a:p>
                  </a:txBody>
                  <a:tcPr marL="2476" marR="2476" marT="2476" marB="0" anchor="ctr">
                    <a:lnT w="12700" cap="flat" cmpd="sng" algn="ctr">
                      <a:solidFill>
                        <a:schemeClr val="tx1"/>
                      </a:solidFill>
                      <a:prstDash val="solid"/>
                      <a:round/>
                      <a:headEnd type="none" w="med" len="med"/>
                      <a:tailEnd type="none" w="med" len="med"/>
                    </a:lnT>
                  </a:tcPr>
                </a:tc>
                <a:tc hMerge="1">
                  <a:txBody>
                    <a:bodyPr/>
                    <a:lstStyle/>
                    <a:p>
                      <a:endParaRPr lang="ru-RU"/>
                    </a:p>
                  </a:txBody>
                  <a:tcPr/>
                </a:tc>
                <a:tc hMerge="1">
                  <a:txBody>
                    <a:bodyPr/>
                    <a:lstStyle/>
                    <a:p>
                      <a:endParaRPr lang="ru-RU"/>
                    </a:p>
                  </a:txBody>
                  <a:tcPr/>
                </a:tc>
                <a:tc>
                  <a:txBody>
                    <a:bodyPr/>
                    <a:lstStyle/>
                    <a:p>
                      <a:pPr algn="l" fontAlgn="b"/>
                      <a:endParaRPr lang="ru-RU" sz="900" b="0" i="0" u="none" strike="noStrike" dirty="0">
                        <a:solidFill>
                          <a:srgbClr val="4D4D4D"/>
                        </a:solidFill>
                        <a:effectLst/>
                        <a:latin typeface="Palatino Linotype" panose="02040502050505030304" pitchFamily="18" charset="0"/>
                      </a:endParaRPr>
                    </a:p>
                  </a:txBody>
                  <a:tcPr marL="2476" marR="2476" marT="2476" marB="0" anchor="b">
                    <a:lnT w="12700" cap="flat" cmpd="sng" algn="ctr">
                      <a:solidFill>
                        <a:schemeClr val="tx1"/>
                      </a:solidFill>
                      <a:prstDash val="solid"/>
                      <a:round/>
                      <a:headEnd type="none" w="med" len="med"/>
                      <a:tailEnd type="none" w="med" len="med"/>
                    </a:lnT>
                  </a:tcPr>
                </a:tc>
              </a:tr>
              <a:tr h="171636">
                <a:tc>
                  <a:txBody>
                    <a:bodyPr/>
                    <a:lstStyle/>
                    <a:p>
                      <a:pPr algn="l" fontAlgn="b"/>
                      <a:endParaRPr lang="ru-RU" sz="900" b="0" i="0" u="none" strike="noStrike">
                        <a:solidFill>
                          <a:srgbClr val="4D4D4D"/>
                        </a:solidFill>
                        <a:effectLst/>
                        <a:latin typeface="Palatino Linotype" panose="02040502050505030304" pitchFamily="18" charset="0"/>
                      </a:endParaRPr>
                    </a:p>
                  </a:txBody>
                  <a:tcPr marL="2476" marR="2476" marT="2476" marB="0" anchor="b"/>
                </a:tc>
                <a:tc>
                  <a:txBody>
                    <a:bodyPr/>
                    <a:lstStyle/>
                    <a:p>
                      <a:pPr algn="l" fontAlgn="b"/>
                      <a:endParaRPr lang="ru-RU" sz="900" b="0" i="0" u="none" strike="noStrike">
                        <a:solidFill>
                          <a:srgbClr val="4D4D4D"/>
                        </a:solidFill>
                        <a:effectLst/>
                        <a:latin typeface="Palatino Linotype" panose="02040502050505030304" pitchFamily="18" charset="0"/>
                      </a:endParaRPr>
                    </a:p>
                  </a:txBody>
                  <a:tcPr marL="2476" marR="2476" marT="2476" marB="0" anchor="b"/>
                </a:tc>
                <a:tc>
                  <a:txBody>
                    <a:bodyPr/>
                    <a:lstStyle/>
                    <a:p>
                      <a:pPr algn="r" fontAlgn="ctr"/>
                      <a:r>
                        <a:rPr lang="ru-RU" sz="900" u="none" strike="noStrike">
                          <a:effectLst/>
                        </a:rPr>
                        <a:t>Ихтисос</a:t>
                      </a:r>
                      <a:endParaRPr lang="ru-RU" sz="900" b="1" i="0" u="none" strike="noStrike">
                        <a:solidFill>
                          <a:srgbClr val="4D4D4D"/>
                        </a:solidFill>
                        <a:effectLst/>
                        <a:latin typeface="Palatino Linotype" panose="02040502050505030304" pitchFamily="18" charset="0"/>
                      </a:endParaRPr>
                    </a:p>
                  </a:txBody>
                  <a:tcPr marL="2476" marR="2476" marT="2476" marB="0" anchor="ctr"/>
                </a:tc>
                <a:tc gridSpan="3">
                  <a:txBody>
                    <a:bodyPr/>
                    <a:lstStyle/>
                    <a:p>
                      <a:pPr algn="l" fontAlgn="ctr"/>
                      <a:r>
                        <a:rPr lang="ru-RU" sz="900" u="none" strike="noStrike">
                          <a:effectLst/>
                        </a:rPr>
                        <a:t>25.01.04 - Молия ва қарз</a:t>
                      </a:r>
                      <a:endParaRPr lang="ru-RU" sz="900" b="0" i="1" u="none" strike="noStrike">
                        <a:solidFill>
                          <a:srgbClr val="4D4D4D"/>
                        </a:solidFill>
                        <a:effectLst/>
                        <a:latin typeface="Palatino Linotype" panose="02040502050505030304" pitchFamily="18" charset="0"/>
                      </a:endParaRPr>
                    </a:p>
                  </a:txBody>
                  <a:tcPr marL="2476" marR="2476" marT="2476" marB="0" anchor="ctr"/>
                </a:tc>
                <a:tc hMerge="1">
                  <a:txBody>
                    <a:bodyPr/>
                    <a:lstStyle/>
                    <a:p>
                      <a:endParaRPr lang="ru-RU"/>
                    </a:p>
                  </a:txBody>
                  <a:tcPr/>
                </a:tc>
                <a:tc hMerge="1">
                  <a:txBody>
                    <a:bodyPr/>
                    <a:lstStyle/>
                    <a:p>
                      <a:endParaRPr lang="ru-RU"/>
                    </a:p>
                  </a:txBody>
                  <a:tcPr/>
                </a:tc>
                <a:tc>
                  <a:txBody>
                    <a:bodyPr/>
                    <a:lstStyle/>
                    <a:p>
                      <a:pPr algn="l" fontAlgn="b"/>
                      <a:endParaRPr lang="ru-RU" sz="900" b="0" i="0" u="none" strike="noStrike">
                        <a:solidFill>
                          <a:srgbClr val="4D4D4D"/>
                        </a:solidFill>
                        <a:effectLst/>
                        <a:latin typeface="Palatino Linotype" panose="02040502050505030304" pitchFamily="18" charset="0"/>
                      </a:endParaRPr>
                    </a:p>
                  </a:txBody>
                  <a:tcPr marL="2476" marR="2476" marT="2476" marB="0" anchor="b"/>
                </a:tc>
                <a:tc gridSpan="3">
                  <a:txBody>
                    <a:bodyPr/>
                    <a:lstStyle/>
                    <a:p>
                      <a:pPr algn="r" fontAlgn="ctr"/>
                      <a:r>
                        <a:rPr lang="ru-RU" sz="900" u="none" strike="noStrike">
                          <a:effectLst/>
                        </a:rPr>
                        <a:t>Бахш - Гуруҳ</a:t>
                      </a:r>
                      <a:endParaRPr lang="ru-RU" sz="900" b="1" i="0" u="none" strike="noStrike">
                        <a:solidFill>
                          <a:srgbClr val="4D4D4D"/>
                        </a:solidFill>
                        <a:effectLst/>
                        <a:latin typeface="Palatino Linotype" panose="02040502050505030304" pitchFamily="18" charset="0"/>
                      </a:endParaRPr>
                    </a:p>
                  </a:txBody>
                  <a:tcPr marL="2476" marR="2476" marT="2476" marB="0" anchor="ctr"/>
                </a:tc>
                <a:tc hMerge="1">
                  <a:txBody>
                    <a:bodyPr/>
                    <a:lstStyle/>
                    <a:p>
                      <a:endParaRPr lang="ru-RU"/>
                    </a:p>
                  </a:txBody>
                  <a:tcPr/>
                </a:tc>
                <a:tc hMerge="1">
                  <a:txBody>
                    <a:bodyPr/>
                    <a:lstStyle/>
                    <a:p>
                      <a:endParaRPr lang="ru-RU"/>
                    </a:p>
                  </a:txBody>
                  <a:tcPr/>
                </a:tc>
                <a:tc gridSpan="3">
                  <a:txBody>
                    <a:bodyPr/>
                    <a:lstStyle/>
                    <a:p>
                      <a:pPr algn="l" fontAlgn="ctr"/>
                      <a:r>
                        <a:rPr lang="ru-RU" sz="900" u="none" strike="noStrike">
                          <a:effectLst/>
                        </a:rPr>
                        <a:t>3 - 25.01.04тг</a:t>
                      </a:r>
                      <a:endParaRPr lang="ru-RU" sz="900" b="0" i="1" u="none" strike="noStrike">
                        <a:solidFill>
                          <a:srgbClr val="4D4D4D"/>
                        </a:solidFill>
                        <a:effectLst/>
                        <a:latin typeface="Palatino Linotype" panose="02040502050505030304" pitchFamily="18" charset="0"/>
                      </a:endParaRPr>
                    </a:p>
                  </a:txBody>
                  <a:tcPr marL="2476" marR="2476" marT="2476" marB="0" anchor="ctr"/>
                </a:tc>
                <a:tc hMerge="1">
                  <a:txBody>
                    <a:bodyPr/>
                    <a:lstStyle/>
                    <a:p>
                      <a:endParaRPr lang="ru-RU"/>
                    </a:p>
                  </a:txBody>
                  <a:tcPr/>
                </a:tc>
                <a:tc hMerge="1">
                  <a:txBody>
                    <a:bodyPr/>
                    <a:lstStyle/>
                    <a:p>
                      <a:endParaRPr lang="ru-RU"/>
                    </a:p>
                  </a:txBody>
                  <a:tcPr/>
                </a:tc>
                <a:tc>
                  <a:txBody>
                    <a:bodyPr/>
                    <a:lstStyle/>
                    <a:p>
                      <a:pPr algn="l" fontAlgn="b"/>
                      <a:endParaRPr lang="ru-RU" sz="900" b="0" i="0" u="none" strike="noStrike" dirty="0">
                        <a:solidFill>
                          <a:srgbClr val="4D4D4D"/>
                        </a:solidFill>
                        <a:effectLst/>
                        <a:latin typeface="Palatino Linotype" panose="02040502050505030304" pitchFamily="18" charset="0"/>
                      </a:endParaRPr>
                    </a:p>
                  </a:txBody>
                  <a:tcPr marL="2476" marR="2476" marT="2476" marB="0" anchor="b"/>
                </a:tc>
              </a:tr>
              <a:tr h="171636">
                <a:tc>
                  <a:txBody>
                    <a:bodyPr/>
                    <a:lstStyle/>
                    <a:p>
                      <a:pPr algn="l" fontAlgn="b"/>
                      <a:endParaRPr lang="ru-RU" sz="900" b="0" i="0" u="none" strike="noStrike">
                        <a:solidFill>
                          <a:srgbClr val="4D4D4D"/>
                        </a:solidFill>
                        <a:effectLst/>
                        <a:latin typeface="Palatino Linotype" panose="02040502050505030304" pitchFamily="18" charset="0"/>
                      </a:endParaRPr>
                    </a:p>
                  </a:txBody>
                  <a:tcPr marL="2476" marR="2476" marT="2476" marB="0" anchor="b"/>
                </a:tc>
                <a:tc>
                  <a:txBody>
                    <a:bodyPr/>
                    <a:lstStyle/>
                    <a:p>
                      <a:pPr algn="l" fontAlgn="b"/>
                      <a:endParaRPr lang="ru-RU" sz="900" b="0" i="0" u="none" strike="noStrike">
                        <a:solidFill>
                          <a:srgbClr val="4D4D4D"/>
                        </a:solidFill>
                        <a:effectLst/>
                        <a:latin typeface="Palatino Linotype" panose="02040502050505030304" pitchFamily="18" charset="0"/>
                      </a:endParaRPr>
                    </a:p>
                  </a:txBody>
                  <a:tcPr marL="2476" marR="2476" marT="2476" marB="0" anchor="b"/>
                </a:tc>
                <a:tc>
                  <a:txBody>
                    <a:bodyPr/>
                    <a:lstStyle/>
                    <a:p>
                      <a:pPr algn="r" fontAlgn="ctr"/>
                      <a:r>
                        <a:rPr lang="ru-RU" sz="900" u="none" strike="noStrike">
                          <a:effectLst/>
                        </a:rPr>
                        <a:t>Факулта</a:t>
                      </a:r>
                      <a:endParaRPr lang="ru-RU" sz="900" b="1" i="0" u="none" strike="noStrike">
                        <a:solidFill>
                          <a:srgbClr val="4D4D4D"/>
                        </a:solidFill>
                        <a:effectLst/>
                        <a:latin typeface="Palatino Linotype" panose="02040502050505030304" pitchFamily="18" charset="0"/>
                      </a:endParaRPr>
                    </a:p>
                  </a:txBody>
                  <a:tcPr marL="2476" marR="2476" marT="2476" marB="0" anchor="ctr"/>
                </a:tc>
                <a:tc gridSpan="3">
                  <a:txBody>
                    <a:bodyPr/>
                    <a:lstStyle/>
                    <a:p>
                      <a:pPr algn="l" fontAlgn="ctr"/>
                      <a:r>
                        <a:rPr lang="ru-RU" sz="900" u="none" strike="noStrike">
                          <a:effectLst/>
                        </a:rPr>
                        <a:t>Факултаи "Умури бонкӣ"</a:t>
                      </a:r>
                      <a:endParaRPr lang="ru-RU" sz="900" b="0" i="1" u="none" strike="noStrike">
                        <a:solidFill>
                          <a:srgbClr val="4D4D4D"/>
                        </a:solidFill>
                        <a:effectLst/>
                        <a:latin typeface="Palatino Linotype" panose="02040502050505030304" pitchFamily="18" charset="0"/>
                      </a:endParaRPr>
                    </a:p>
                  </a:txBody>
                  <a:tcPr marL="2476" marR="2476" marT="2476" marB="0" anchor="ctr"/>
                </a:tc>
                <a:tc hMerge="1">
                  <a:txBody>
                    <a:bodyPr/>
                    <a:lstStyle/>
                    <a:p>
                      <a:endParaRPr lang="ru-RU"/>
                    </a:p>
                  </a:txBody>
                  <a:tcPr/>
                </a:tc>
                <a:tc hMerge="1">
                  <a:txBody>
                    <a:bodyPr/>
                    <a:lstStyle/>
                    <a:p>
                      <a:endParaRPr lang="ru-RU"/>
                    </a:p>
                  </a:txBody>
                  <a:tcPr/>
                </a:tc>
                <a:tc>
                  <a:txBody>
                    <a:bodyPr/>
                    <a:lstStyle/>
                    <a:p>
                      <a:pPr algn="l" fontAlgn="b"/>
                      <a:endParaRPr lang="ru-RU" sz="900" b="0" i="0" u="none" strike="noStrike">
                        <a:solidFill>
                          <a:srgbClr val="4D4D4D"/>
                        </a:solidFill>
                        <a:effectLst/>
                        <a:latin typeface="Palatino Linotype" panose="02040502050505030304" pitchFamily="18" charset="0"/>
                      </a:endParaRPr>
                    </a:p>
                  </a:txBody>
                  <a:tcPr marL="2476" marR="2476" marT="2476" marB="0" anchor="b"/>
                </a:tc>
                <a:tc gridSpan="3">
                  <a:txBody>
                    <a:bodyPr/>
                    <a:lstStyle/>
                    <a:p>
                      <a:pPr algn="r" fontAlgn="ctr"/>
                      <a:r>
                        <a:rPr lang="ru-RU" sz="900" u="none" strike="noStrike">
                          <a:effectLst/>
                        </a:rPr>
                        <a:t>Шӯъба</a:t>
                      </a:r>
                      <a:endParaRPr lang="ru-RU" sz="900" b="1" i="0" u="none" strike="noStrike">
                        <a:solidFill>
                          <a:srgbClr val="4D4D4D"/>
                        </a:solidFill>
                        <a:effectLst/>
                        <a:latin typeface="Palatino Linotype" panose="02040502050505030304" pitchFamily="18" charset="0"/>
                      </a:endParaRPr>
                    </a:p>
                  </a:txBody>
                  <a:tcPr marL="2476" marR="2476" marT="2476" marB="0" anchor="ctr"/>
                </a:tc>
                <a:tc hMerge="1">
                  <a:txBody>
                    <a:bodyPr/>
                    <a:lstStyle/>
                    <a:p>
                      <a:endParaRPr lang="ru-RU"/>
                    </a:p>
                  </a:txBody>
                  <a:tcPr/>
                </a:tc>
                <a:tc hMerge="1">
                  <a:txBody>
                    <a:bodyPr/>
                    <a:lstStyle/>
                    <a:p>
                      <a:endParaRPr lang="ru-RU"/>
                    </a:p>
                  </a:txBody>
                  <a:tcPr/>
                </a:tc>
                <a:tc gridSpan="3">
                  <a:txBody>
                    <a:bodyPr/>
                    <a:lstStyle/>
                    <a:p>
                      <a:pPr algn="l" fontAlgn="ctr"/>
                      <a:r>
                        <a:rPr lang="ru-RU" sz="900" u="none" strike="noStrike">
                          <a:effectLst/>
                        </a:rPr>
                        <a:t> </a:t>
                      </a:r>
                      <a:endParaRPr lang="ru-RU" sz="900" b="0" i="1" u="none" strike="noStrike">
                        <a:solidFill>
                          <a:srgbClr val="4D4D4D"/>
                        </a:solidFill>
                        <a:effectLst/>
                        <a:latin typeface="Palatino Linotype" panose="02040502050505030304" pitchFamily="18" charset="0"/>
                      </a:endParaRPr>
                    </a:p>
                  </a:txBody>
                  <a:tcPr marL="2476" marR="2476" marT="2476" marB="0" anchor="ctr"/>
                </a:tc>
                <a:tc hMerge="1">
                  <a:txBody>
                    <a:bodyPr/>
                    <a:lstStyle/>
                    <a:p>
                      <a:endParaRPr lang="ru-RU"/>
                    </a:p>
                  </a:txBody>
                  <a:tcPr/>
                </a:tc>
                <a:tc hMerge="1">
                  <a:txBody>
                    <a:bodyPr/>
                    <a:lstStyle/>
                    <a:p>
                      <a:endParaRPr lang="ru-RU"/>
                    </a:p>
                  </a:txBody>
                  <a:tcPr/>
                </a:tc>
                <a:tc>
                  <a:txBody>
                    <a:bodyPr/>
                    <a:lstStyle/>
                    <a:p>
                      <a:pPr algn="l" fontAlgn="b"/>
                      <a:endParaRPr lang="ru-RU" sz="900" b="0" i="0" u="none" strike="noStrike" dirty="0">
                        <a:solidFill>
                          <a:srgbClr val="4D4D4D"/>
                        </a:solidFill>
                        <a:effectLst/>
                        <a:latin typeface="Palatino Linotype" panose="02040502050505030304" pitchFamily="18" charset="0"/>
                      </a:endParaRPr>
                    </a:p>
                  </a:txBody>
                  <a:tcPr marL="2476" marR="2476" marT="2476" marB="0" anchor="b"/>
                </a:tc>
              </a:tr>
              <a:tr h="509912">
                <a:tc>
                  <a:txBody>
                    <a:bodyPr/>
                    <a:lstStyle/>
                    <a:p>
                      <a:pPr algn="ctr" fontAlgn="ctr"/>
                      <a:r>
                        <a:rPr lang="ru-RU" sz="1000" u="none" strike="noStrike" dirty="0" err="1">
                          <a:effectLst/>
                        </a:rPr>
                        <a:t>Бахш</a:t>
                      </a:r>
                      <a:endParaRPr lang="ru-RU" sz="1000" b="1" i="0" u="none" strike="noStrike" dirty="0">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Сем.</a:t>
                      </a:r>
                      <a:endParaRPr lang="ru-RU" sz="1000" b="1"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dirty="0" err="1">
                          <a:effectLst/>
                        </a:rPr>
                        <a:t>Гуруҳ</a:t>
                      </a:r>
                      <a:endParaRPr lang="ru-RU" sz="1000" b="1" i="0" u="none" strike="noStrike" dirty="0">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dirty="0">
                          <a:effectLst/>
                        </a:rPr>
                        <a:t>Фан</a:t>
                      </a:r>
                      <a:endParaRPr lang="ru-RU" sz="1000" b="1" i="0" u="none" strike="noStrike" dirty="0">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Р1</a:t>
                      </a:r>
                      <a:endParaRPr lang="ru-RU" sz="1000" b="1"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Р2</a:t>
                      </a:r>
                      <a:endParaRPr lang="ru-RU" sz="1000" b="1"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Имтиҳон</a:t>
                      </a:r>
                      <a:endParaRPr lang="ru-RU" sz="1000" b="1"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Ҳамагӣ</a:t>
                      </a:r>
                      <a:endParaRPr lang="ru-RU" sz="1000" b="1"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dirty="0" err="1">
                          <a:effectLst/>
                        </a:rPr>
                        <a:t>Баҳо</a:t>
                      </a:r>
                      <a:endParaRPr lang="ru-RU" sz="1000" b="1" i="0" u="none" strike="noStrike" dirty="0">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dirty="0" err="1">
                          <a:effectLst/>
                        </a:rPr>
                        <a:t>Трад</a:t>
                      </a:r>
                      <a:r>
                        <a:rPr lang="ru-RU" sz="1000" u="none" strike="noStrike" dirty="0">
                          <a:effectLst/>
                        </a:rPr>
                        <a:t>. </a:t>
                      </a:r>
                      <a:r>
                        <a:rPr lang="ru-RU" sz="1000" u="none" strike="noStrike" dirty="0" err="1">
                          <a:effectLst/>
                        </a:rPr>
                        <a:t>оц</a:t>
                      </a:r>
                      <a:r>
                        <a:rPr lang="ru-RU" sz="1000" u="none" strike="noStrike" dirty="0">
                          <a:effectLst/>
                        </a:rPr>
                        <a:t>.</a:t>
                      </a:r>
                      <a:endParaRPr lang="ru-RU" sz="1000" b="1" i="0" u="none" strike="noStrike" dirty="0">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Балл</a:t>
                      </a:r>
                      <a:endParaRPr lang="ru-RU" sz="1000" b="1"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Кредит</a:t>
                      </a:r>
                      <a:endParaRPr lang="ru-RU" sz="1000" b="1"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dirty="0" err="1">
                          <a:effectLst/>
                        </a:rPr>
                        <a:t>Кред</a:t>
                      </a:r>
                      <a:r>
                        <a:rPr lang="ru-RU" sz="1000" u="none" strike="noStrike" dirty="0">
                          <a:effectLst/>
                        </a:rPr>
                        <a:t>. </a:t>
                      </a:r>
                      <a:r>
                        <a:rPr lang="ru-RU" sz="1000" u="none" strike="noStrike" dirty="0" err="1">
                          <a:effectLst/>
                        </a:rPr>
                        <a:t>азхуд</a:t>
                      </a:r>
                      <a:r>
                        <a:rPr lang="ru-RU" sz="1000" u="none" strike="noStrike" dirty="0">
                          <a:effectLst/>
                        </a:rPr>
                        <a:t>.</a:t>
                      </a:r>
                      <a:endParaRPr lang="ru-RU" sz="1000" b="1" i="0" u="none" strike="noStrike" dirty="0">
                        <a:solidFill>
                          <a:srgbClr val="4D4D4D"/>
                        </a:solidFill>
                        <a:effectLst/>
                        <a:latin typeface="Palatino Linotype" panose="02040502050505030304" pitchFamily="18" charset="0"/>
                      </a:endParaRPr>
                    </a:p>
                  </a:txBody>
                  <a:tcPr marL="2476" marR="2476" marT="2476" marB="0" anchor="ctr">
                    <a:lnT w="12700" cap="flat" cmpd="sng" algn="ctr">
                      <a:solidFill>
                        <a:schemeClr val="tx1"/>
                      </a:solidFill>
                      <a:prstDash val="solid"/>
                      <a:round/>
                      <a:headEnd type="none" w="med" len="med"/>
                      <a:tailEnd type="none" w="med" len="med"/>
                    </a:lnT>
                  </a:tcPr>
                </a:tc>
                <a:tc>
                  <a:txBody>
                    <a:bodyPr/>
                    <a:lstStyle/>
                    <a:p>
                      <a:pPr algn="ctr" fontAlgn="ctr"/>
                      <a:r>
                        <a:rPr lang="ru-RU" sz="1000" u="none" strike="noStrike">
                          <a:effectLst/>
                        </a:rPr>
                        <a:t>Компонент</a:t>
                      </a:r>
                      <a:endParaRPr lang="ru-RU" sz="1000" b="1" i="0" u="none" strike="noStrike">
                        <a:solidFill>
                          <a:srgbClr val="4D4D4D"/>
                        </a:solidFill>
                        <a:effectLst/>
                        <a:latin typeface="Palatino Linotype" panose="02040502050505030304" pitchFamily="18" charset="0"/>
                      </a:endParaRPr>
                    </a:p>
                  </a:txBody>
                  <a:tcPr marL="2476" marR="2476" marT="2476" marB="0" anchor="ctr"/>
                </a:tc>
              </a:tr>
              <a:tr h="144000">
                <a:tc>
                  <a:txBody>
                    <a:bodyPr/>
                    <a:lstStyle/>
                    <a:p>
                      <a:pPr algn="ctr" fontAlgn="ctr"/>
                      <a:r>
                        <a:rPr lang="ru-RU" sz="1000" u="none" strike="noStrike">
                          <a:effectLst/>
                        </a:rPr>
                        <a:t>1</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1</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25.01.04тг</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l" fontAlgn="ctr"/>
                      <a:r>
                        <a:rPr lang="ru-RU" sz="1000" u="none" strike="noStrike">
                          <a:effectLst/>
                        </a:rPr>
                        <a:t>Варзиш</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75</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78</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78</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77,25</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en-US" sz="1000" u="none" strike="noStrike">
                          <a:effectLst/>
                        </a:rPr>
                        <a:t>B-</a:t>
                      </a:r>
                      <a:endParaRPr lang="en-US"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4</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2,67</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 </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 </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l" fontAlgn="ctr"/>
                      <a:r>
                        <a:rPr lang="ru-RU" sz="1000" u="none" strike="noStrike" dirty="0" err="1">
                          <a:effectLst/>
                        </a:rPr>
                        <a:t>Ҳатмӣ</a:t>
                      </a:r>
                      <a:endParaRPr lang="ru-RU" sz="1000" b="0" i="0" u="none" strike="noStrike" dirty="0">
                        <a:solidFill>
                          <a:srgbClr val="4D4D4D"/>
                        </a:solidFill>
                        <a:effectLst/>
                        <a:latin typeface="Palatino Linotype" panose="02040502050505030304" pitchFamily="18" charset="0"/>
                      </a:endParaRPr>
                    </a:p>
                  </a:txBody>
                  <a:tcPr marL="2476" marR="2476" marT="2476" marB="0" anchor="ctr"/>
                </a:tc>
              </a:tr>
              <a:tr h="144000">
                <a:tc>
                  <a:txBody>
                    <a:bodyPr/>
                    <a:lstStyle/>
                    <a:p>
                      <a:pPr algn="ctr" fontAlgn="ctr"/>
                      <a:r>
                        <a:rPr lang="ru-RU" sz="1000" u="none" strike="noStrike">
                          <a:effectLst/>
                        </a:rPr>
                        <a:t>1</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1</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25.01.04тг</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l" fontAlgn="ctr"/>
                      <a:r>
                        <a:rPr lang="ru-RU" sz="1000" u="none" strike="noStrike" dirty="0" err="1">
                          <a:effectLst/>
                        </a:rPr>
                        <a:t>Забони</a:t>
                      </a:r>
                      <a:r>
                        <a:rPr lang="ru-RU" sz="1000" u="none" strike="noStrike" dirty="0">
                          <a:effectLst/>
                        </a:rPr>
                        <a:t> </a:t>
                      </a:r>
                      <a:r>
                        <a:rPr lang="ru-RU" sz="1000" u="none" strike="noStrike" dirty="0" err="1">
                          <a:effectLst/>
                        </a:rPr>
                        <a:t>англисӣ</a:t>
                      </a:r>
                      <a:endParaRPr lang="ru-RU" sz="1000" b="0" i="0" u="none" strike="noStrike" dirty="0">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50</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58</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47</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50,5</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en-US" sz="1000" u="none" strike="noStrike">
                          <a:effectLst/>
                        </a:rPr>
                        <a:t>D</a:t>
                      </a:r>
                      <a:endParaRPr lang="en-US"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3</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1</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4</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4</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l" fontAlgn="ctr"/>
                      <a:r>
                        <a:rPr lang="ru-RU" sz="1000" u="none" strike="noStrike" dirty="0" err="1">
                          <a:effectLst/>
                        </a:rPr>
                        <a:t>Ҳатмӣ</a:t>
                      </a:r>
                      <a:endParaRPr lang="ru-RU" sz="1000" b="0" i="0" u="none" strike="noStrike" dirty="0">
                        <a:solidFill>
                          <a:srgbClr val="4D4D4D"/>
                        </a:solidFill>
                        <a:effectLst/>
                        <a:latin typeface="Palatino Linotype" panose="02040502050505030304" pitchFamily="18" charset="0"/>
                      </a:endParaRPr>
                    </a:p>
                  </a:txBody>
                  <a:tcPr marL="2476" marR="2476" marT="2476" marB="0" anchor="ctr"/>
                </a:tc>
              </a:tr>
              <a:tr h="144000">
                <a:tc>
                  <a:txBody>
                    <a:bodyPr/>
                    <a:lstStyle/>
                    <a:p>
                      <a:pPr algn="ctr" fontAlgn="ctr"/>
                      <a:r>
                        <a:rPr lang="ru-RU" sz="1000" u="none" strike="noStrike">
                          <a:effectLst/>
                        </a:rPr>
                        <a:t>1</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1</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25.01.04тг</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l" fontAlgn="ctr"/>
                      <a:r>
                        <a:rPr lang="ru-RU" sz="1000" u="none" strike="noStrike" dirty="0" err="1">
                          <a:effectLst/>
                        </a:rPr>
                        <a:t>Забони</a:t>
                      </a:r>
                      <a:r>
                        <a:rPr lang="ru-RU" sz="1000" u="none" strike="noStrike" dirty="0">
                          <a:effectLst/>
                        </a:rPr>
                        <a:t> </a:t>
                      </a:r>
                      <a:r>
                        <a:rPr lang="ru-RU" sz="1000" u="none" strike="noStrike" dirty="0" err="1">
                          <a:effectLst/>
                        </a:rPr>
                        <a:t>тоҷикӣ</a:t>
                      </a:r>
                      <a:r>
                        <a:rPr lang="ru-RU" sz="1000" u="none" strike="noStrike" dirty="0">
                          <a:effectLst/>
                        </a:rPr>
                        <a:t> </a:t>
                      </a:r>
                      <a:r>
                        <a:rPr lang="ru-RU" sz="1000" u="none" strike="noStrike" dirty="0" err="1">
                          <a:effectLst/>
                        </a:rPr>
                        <a:t>ва</a:t>
                      </a:r>
                      <a:r>
                        <a:rPr lang="ru-RU" sz="1000" u="none" strike="noStrike" dirty="0">
                          <a:effectLst/>
                        </a:rPr>
                        <a:t> </a:t>
                      </a:r>
                      <a:r>
                        <a:rPr lang="ru-RU" sz="1000" u="none" strike="noStrike" dirty="0" err="1">
                          <a:effectLst/>
                        </a:rPr>
                        <a:t>маданияти</a:t>
                      </a:r>
                      <a:r>
                        <a:rPr lang="ru-RU" sz="1000" u="none" strike="noStrike" dirty="0">
                          <a:effectLst/>
                        </a:rPr>
                        <a:t> </a:t>
                      </a:r>
                      <a:r>
                        <a:rPr lang="ru-RU" sz="1000" u="none" strike="noStrike" dirty="0" err="1">
                          <a:effectLst/>
                        </a:rPr>
                        <a:t>нутқ</a:t>
                      </a:r>
                      <a:endParaRPr lang="ru-RU" sz="1000" b="0" i="0" u="none" strike="noStrike" dirty="0">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76</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100</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75</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81,5</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en-US" sz="1000" u="none" strike="noStrike">
                          <a:effectLst/>
                        </a:rPr>
                        <a:t>B</a:t>
                      </a:r>
                      <a:endParaRPr lang="en-US"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4</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3</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4</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4</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l" fontAlgn="ctr"/>
                      <a:r>
                        <a:rPr lang="ru-RU" sz="1000" u="none" strike="noStrike" dirty="0" err="1">
                          <a:effectLst/>
                        </a:rPr>
                        <a:t>Ҳатмӣ</a:t>
                      </a:r>
                      <a:endParaRPr lang="ru-RU" sz="1000" b="0" i="0" u="none" strike="noStrike" dirty="0">
                        <a:solidFill>
                          <a:srgbClr val="4D4D4D"/>
                        </a:solidFill>
                        <a:effectLst/>
                        <a:latin typeface="Palatino Linotype" panose="02040502050505030304" pitchFamily="18" charset="0"/>
                      </a:endParaRPr>
                    </a:p>
                  </a:txBody>
                  <a:tcPr marL="2476" marR="2476" marT="2476" marB="0" anchor="ctr"/>
                </a:tc>
              </a:tr>
              <a:tr h="144000">
                <a:tc>
                  <a:txBody>
                    <a:bodyPr/>
                    <a:lstStyle/>
                    <a:p>
                      <a:pPr algn="ctr" fontAlgn="ctr"/>
                      <a:r>
                        <a:rPr lang="ru-RU" sz="1000" u="none" strike="noStrike">
                          <a:effectLst/>
                        </a:rPr>
                        <a:t>1</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1</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25.01.04тг</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l" fontAlgn="ctr"/>
                      <a:r>
                        <a:rPr lang="ru-RU" sz="1000" u="none" strike="noStrike" dirty="0" err="1">
                          <a:effectLst/>
                        </a:rPr>
                        <a:t>Математикаи</a:t>
                      </a:r>
                      <a:r>
                        <a:rPr lang="ru-RU" sz="1000" u="none" strike="noStrike" dirty="0">
                          <a:effectLst/>
                        </a:rPr>
                        <a:t> </a:t>
                      </a:r>
                      <a:r>
                        <a:rPr lang="ru-RU" sz="1000" u="none" strike="noStrike" dirty="0" err="1">
                          <a:effectLst/>
                        </a:rPr>
                        <a:t>олӣ</a:t>
                      </a:r>
                      <a:endParaRPr lang="ru-RU" sz="1000" b="0" i="0" u="none" strike="noStrike" dirty="0">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dirty="0">
                          <a:effectLst/>
                        </a:rPr>
                        <a:t>55</a:t>
                      </a:r>
                      <a:endParaRPr lang="ru-RU" sz="1000" b="0" i="0" u="none" strike="noStrike" dirty="0">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60</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55</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56,25</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en-US" sz="1000" u="none" strike="noStrike">
                          <a:effectLst/>
                        </a:rPr>
                        <a:t>D+</a:t>
                      </a:r>
                      <a:endParaRPr lang="en-US"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3</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1,33</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6</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6</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l" fontAlgn="ctr"/>
                      <a:r>
                        <a:rPr lang="ru-RU" sz="1000" u="none" strike="noStrike" dirty="0" err="1">
                          <a:effectLst/>
                        </a:rPr>
                        <a:t>Ҳатмӣ</a:t>
                      </a:r>
                      <a:endParaRPr lang="ru-RU" sz="1000" b="0" i="0" u="none" strike="noStrike" dirty="0">
                        <a:solidFill>
                          <a:srgbClr val="4D4D4D"/>
                        </a:solidFill>
                        <a:effectLst/>
                        <a:latin typeface="Palatino Linotype" panose="02040502050505030304" pitchFamily="18" charset="0"/>
                      </a:endParaRPr>
                    </a:p>
                  </a:txBody>
                  <a:tcPr marL="2476" marR="2476" marT="2476" marB="0" anchor="ctr"/>
                </a:tc>
              </a:tr>
              <a:tr h="144000">
                <a:tc>
                  <a:txBody>
                    <a:bodyPr/>
                    <a:lstStyle/>
                    <a:p>
                      <a:pPr algn="ctr" fontAlgn="ctr"/>
                      <a:r>
                        <a:rPr lang="ru-RU" sz="1000" u="none" strike="noStrike">
                          <a:effectLst/>
                        </a:rPr>
                        <a:t>1</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1</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25.01.04тг</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l" fontAlgn="ctr"/>
                      <a:r>
                        <a:rPr lang="ru-RU" sz="1000" u="none" strike="noStrike">
                          <a:effectLst/>
                        </a:rPr>
                        <a:t>Мудофиаи шаҳрвандӣ ва бехатарии фаъолияти ҳаёт</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66</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dirty="0">
                          <a:effectLst/>
                        </a:rPr>
                        <a:t>75</a:t>
                      </a:r>
                      <a:endParaRPr lang="ru-RU" sz="1000" b="0" i="0" u="none" strike="noStrike" dirty="0">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dirty="0">
                          <a:effectLst/>
                        </a:rPr>
                        <a:t>75</a:t>
                      </a:r>
                      <a:endParaRPr lang="ru-RU" sz="1000" b="0" i="0" u="none" strike="noStrike" dirty="0">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dirty="0">
                          <a:effectLst/>
                        </a:rPr>
                        <a:t>72,75</a:t>
                      </a:r>
                      <a:endParaRPr lang="ru-RU" sz="1000" b="0" i="0" u="none" strike="noStrike" dirty="0">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en-US" sz="1000" u="none" strike="noStrike">
                          <a:effectLst/>
                        </a:rPr>
                        <a:t>C+</a:t>
                      </a:r>
                      <a:endParaRPr lang="en-US"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3</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2,33</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2</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2</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l" fontAlgn="ctr"/>
                      <a:r>
                        <a:rPr lang="ru-RU" sz="1000" u="none" strike="noStrike" dirty="0" err="1">
                          <a:effectLst/>
                        </a:rPr>
                        <a:t>Ҳатмӣ</a:t>
                      </a:r>
                      <a:endParaRPr lang="ru-RU" sz="1000" b="0" i="0" u="none" strike="noStrike" dirty="0">
                        <a:solidFill>
                          <a:srgbClr val="4D4D4D"/>
                        </a:solidFill>
                        <a:effectLst/>
                        <a:latin typeface="Palatino Linotype" panose="02040502050505030304" pitchFamily="18" charset="0"/>
                      </a:endParaRPr>
                    </a:p>
                  </a:txBody>
                  <a:tcPr marL="2476" marR="2476" marT="2476" marB="0" anchor="ctr"/>
                </a:tc>
              </a:tr>
              <a:tr h="144000">
                <a:tc>
                  <a:txBody>
                    <a:bodyPr/>
                    <a:lstStyle/>
                    <a:p>
                      <a:pPr algn="ctr" fontAlgn="ctr"/>
                      <a:r>
                        <a:rPr lang="ru-RU" sz="1000" u="none" strike="noStrike">
                          <a:effectLst/>
                        </a:rPr>
                        <a:t>1</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1</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25.01.04тг</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l" fontAlgn="ctr"/>
                      <a:r>
                        <a:rPr lang="ru-RU" sz="1000" u="none" strike="noStrike">
                          <a:effectLst/>
                        </a:rPr>
                        <a:t>Психологияи касбӣ</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67</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52</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62</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60,75</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en-US" sz="1000" u="none" strike="noStrike" dirty="0">
                          <a:effectLst/>
                        </a:rPr>
                        <a:t>C-</a:t>
                      </a:r>
                      <a:endParaRPr lang="en-US" sz="1000" b="0" i="0" u="none" strike="noStrike" dirty="0">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3</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1,67</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2</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2</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l" fontAlgn="ctr"/>
                      <a:r>
                        <a:rPr lang="ru-RU" sz="1000" u="none" strike="noStrike" dirty="0" err="1">
                          <a:effectLst/>
                        </a:rPr>
                        <a:t>Ҳатмӣ</a:t>
                      </a:r>
                      <a:endParaRPr lang="ru-RU" sz="1000" b="0" i="0" u="none" strike="noStrike" dirty="0">
                        <a:solidFill>
                          <a:srgbClr val="4D4D4D"/>
                        </a:solidFill>
                        <a:effectLst/>
                        <a:latin typeface="Palatino Linotype" panose="02040502050505030304" pitchFamily="18" charset="0"/>
                      </a:endParaRPr>
                    </a:p>
                  </a:txBody>
                  <a:tcPr marL="2476" marR="2476" marT="2476" marB="0" anchor="ctr"/>
                </a:tc>
              </a:tr>
              <a:tr h="144000">
                <a:tc>
                  <a:txBody>
                    <a:bodyPr/>
                    <a:lstStyle/>
                    <a:p>
                      <a:pPr algn="ctr" fontAlgn="ctr"/>
                      <a:r>
                        <a:rPr lang="ru-RU" sz="1000" u="none" strike="noStrike">
                          <a:effectLst/>
                        </a:rPr>
                        <a:t>1</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1</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25.01.04тг</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l" fontAlgn="ctr"/>
                      <a:r>
                        <a:rPr lang="ru-RU" sz="1000" u="none" strike="noStrike">
                          <a:effectLst/>
                        </a:rPr>
                        <a:t>Сиёсатшиносӣ</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75</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90</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68</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75,25</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en-US" sz="1000" u="none" strike="noStrike">
                          <a:effectLst/>
                        </a:rPr>
                        <a:t>B-</a:t>
                      </a:r>
                      <a:endParaRPr lang="en-US"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dirty="0">
                          <a:effectLst/>
                        </a:rPr>
                        <a:t>4</a:t>
                      </a:r>
                      <a:endParaRPr lang="ru-RU" sz="1000" b="0" i="0" u="none" strike="noStrike" dirty="0">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dirty="0">
                          <a:effectLst/>
                        </a:rPr>
                        <a:t>2,67</a:t>
                      </a:r>
                      <a:endParaRPr lang="ru-RU" sz="1000" b="0" i="0" u="none" strike="noStrike" dirty="0">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4</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4</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l" fontAlgn="ctr"/>
                      <a:r>
                        <a:rPr lang="ru-RU" sz="1000" u="none" strike="noStrike" dirty="0" err="1">
                          <a:effectLst/>
                        </a:rPr>
                        <a:t>Ҳатмӣ</a:t>
                      </a:r>
                      <a:endParaRPr lang="ru-RU" sz="1000" b="0" i="0" u="none" strike="noStrike" dirty="0">
                        <a:solidFill>
                          <a:srgbClr val="4D4D4D"/>
                        </a:solidFill>
                        <a:effectLst/>
                        <a:latin typeface="Palatino Linotype" panose="02040502050505030304" pitchFamily="18" charset="0"/>
                      </a:endParaRPr>
                    </a:p>
                  </a:txBody>
                  <a:tcPr marL="2476" marR="2476" marT="2476" marB="0" anchor="ctr"/>
                </a:tc>
              </a:tr>
              <a:tr h="144000">
                <a:tc>
                  <a:txBody>
                    <a:bodyPr/>
                    <a:lstStyle/>
                    <a:p>
                      <a:pPr algn="ctr" fontAlgn="ctr"/>
                      <a:r>
                        <a:rPr lang="ru-RU" sz="1000" u="none" strike="noStrike">
                          <a:effectLst/>
                        </a:rPr>
                        <a:t>1</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1</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25.01.04тг</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l" fontAlgn="ctr"/>
                      <a:r>
                        <a:rPr lang="ru-RU" sz="1000" u="none" strike="noStrike">
                          <a:effectLst/>
                        </a:rPr>
                        <a:t>Таърихи халқи тоҷик</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85</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88</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dirty="0">
                          <a:effectLst/>
                        </a:rPr>
                        <a:t>71</a:t>
                      </a:r>
                      <a:endParaRPr lang="ru-RU" sz="1000" b="0" i="0" u="none" strike="noStrike" dirty="0">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78,75</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en-US" sz="1000" u="none" strike="noStrike">
                          <a:effectLst/>
                        </a:rPr>
                        <a:t>B-</a:t>
                      </a:r>
                      <a:endParaRPr lang="en-US"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4</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dirty="0">
                          <a:effectLst/>
                        </a:rPr>
                        <a:t>2,67</a:t>
                      </a:r>
                      <a:endParaRPr lang="ru-RU" sz="1000" b="0" i="0" u="none" strike="noStrike" dirty="0">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dirty="0">
                          <a:effectLst/>
                        </a:rPr>
                        <a:t>4</a:t>
                      </a:r>
                      <a:endParaRPr lang="ru-RU" sz="1000" b="0" i="0" u="none" strike="noStrike" dirty="0">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4</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l" fontAlgn="ctr"/>
                      <a:r>
                        <a:rPr lang="ru-RU" sz="1000" u="none" strike="noStrike" dirty="0" err="1">
                          <a:effectLst/>
                        </a:rPr>
                        <a:t>Ҳатмӣ</a:t>
                      </a:r>
                      <a:endParaRPr lang="ru-RU" sz="1000" b="0" i="0" u="none" strike="noStrike" dirty="0">
                        <a:solidFill>
                          <a:srgbClr val="4D4D4D"/>
                        </a:solidFill>
                        <a:effectLst/>
                        <a:latin typeface="Palatino Linotype" panose="02040502050505030304" pitchFamily="18" charset="0"/>
                      </a:endParaRPr>
                    </a:p>
                  </a:txBody>
                  <a:tcPr marL="2476" marR="2476" marT="2476" marB="0" anchor="ctr"/>
                </a:tc>
              </a:tr>
              <a:tr h="144000">
                <a:tc>
                  <a:txBody>
                    <a:bodyPr/>
                    <a:lstStyle/>
                    <a:p>
                      <a:pPr algn="ctr" fontAlgn="ctr"/>
                      <a:r>
                        <a:rPr lang="ru-RU" sz="1000" u="none" strike="noStrike">
                          <a:effectLst/>
                        </a:rPr>
                        <a:t>1</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1</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25.01.04тг</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l" fontAlgn="ctr"/>
                      <a:r>
                        <a:rPr lang="ru-RU" sz="1000" u="none" strike="noStrike">
                          <a:effectLst/>
                        </a:rPr>
                        <a:t>Экология</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53</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72</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53</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57,75</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en-US" sz="1000" u="none" strike="noStrike">
                          <a:effectLst/>
                        </a:rPr>
                        <a:t>D+</a:t>
                      </a:r>
                      <a:endParaRPr lang="en-US"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3</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1,33</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dirty="0">
                          <a:effectLst/>
                        </a:rPr>
                        <a:t>2</a:t>
                      </a:r>
                      <a:endParaRPr lang="ru-RU" sz="1000" b="0" i="0" u="none" strike="noStrike" dirty="0">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dirty="0">
                          <a:effectLst/>
                        </a:rPr>
                        <a:t>2</a:t>
                      </a:r>
                      <a:endParaRPr lang="ru-RU" sz="1000" b="0" i="0" u="none" strike="noStrike" dirty="0">
                        <a:solidFill>
                          <a:srgbClr val="4D4D4D"/>
                        </a:solidFill>
                        <a:effectLst/>
                        <a:latin typeface="Palatino Linotype" panose="02040502050505030304" pitchFamily="18" charset="0"/>
                      </a:endParaRPr>
                    </a:p>
                  </a:txBody>
                  <a:tcPr marL="2476" marR="2476" marT="2476" marB="0" anchor="ctr"/>
                </a:tc>
                <a:tc>
                  <a:txBody>
                    <a:bodyPr/>
                    <a:lstStyle/>
                    <a:p>
                      <a:pPr algn="l" fontAlgn="ctr"/>
                      <a:r>
                        <a:rPr lang="ru-RU" sz="1000" u="none" strike="noStrike" dirty="0" err="1">
                          <a:effectLst/>
                        </a:rPr>
                        <a:t>Ҳатмӣ</a:t>
                      </a:r>
                      <a:endParaRPr lang="ru-RU" sz="1000" b="0" i="0" u="none" strike="noStrike" dirty="0">
                        <a:solidFill>
                          <a:srgbClr val="4D4D4D"/>
                        </a:solidFill>
                        <a:effectLst/>
                        <a:latin typeface="Palatino Linotype" panose="02040502050505030304" pitchFamily="18" charset="0"/>
                      </a:endParaRPr>
                    </a:p>
                  </a:txBody>
                  <a:tcPr marL="2476" marR="2476" marT="2476" marB="0" anchor="ctr"/>
                </a:tc>
              </a:tr>
              <a:tr h="144000">
                <a:tc>
                  <a:txBody>
                    <a:bodyPr/>
                    <a:lstStyle/>
                    <a:p>
                      <a:pPr algn="ctr" fontAlgn="ctr"/>
                      <a:r>
                        <a:rPr lang="ru-RU" sz="1000" u="none" strike="noStrike">
                          <a:effectLst/>
                        </a:rPr>
                        <a:t>1</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1</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25.01.04тг</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l" fontAlgn="ctr"/>
                      <a:r>
                        <a:rPr lang="ru-RU" sz="1000" u="none" strike="noStrike">
                          <a:effectLst/>
                        </a:rPr>
                        <a:t>Ҳуқуқшиносӣ</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91</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80</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79</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82,25</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en-US" sz="1000" u="none" strike="noStrike">
                          <a:effectLst/>
                        </a:rPr>
                        <a:t>B</a:t>
                      </a:r>
                      <a:endParaRPr lang="en-US"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4</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3</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2</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dirty="0">
                          <a:effectLst/>
                        </a:rPr>
                        <a:t>2</a:t>
                      </a:r>
                      <a:endParaRPr lang="ru-RU" sz="1000" b="0" i="0" u="none" strike="noStrike" dirty="0">
                        <a:solidFill>
                          <a:srgbClr val="4D4D4D"/>
                        </a:solidFill>
                        <a:effectLst/>
                        <a:latin typeface="Palatino Linotype" panose="02040502050505030304" pitchFamily="18" charset="0"/>
                      </a:endParaRPr>
                    </a:p>
                  </a:txBody>
                  <a:tcPr marL="2476" marR="2476" marT="2476" marB="0" anchor="ctr"/>
                </a:tc>
                <a:tc>
                  <a:txBody>
                    <a:bodyPr/>
                    <a:lstStyle/>
                    <a:p>
                      <a:pPr algn="l" fontAlgn="ctr"/>
                      <a:r>
                        <a:rPr lang="ru-RU" sz="1000" u="none" strike="noStrike" dirty="0" err="1">
                          <a:effectLst/>
                        </a:rPr>
                        <a:t>Ҳатмӣ</a:t>
                      </a:r>
                      <a:endParaRPr lang="ru-RU" sz="1000" b="0" i="0" u="none" strike="noStrike" dirty="0">
                        <a:solidFill>
                          <a:srgbClr val="4D4D4D"/>
                        </a:solidFill>
                        <a:effectLst/>
                        <a:latin typeface="Palatino Linotype" panose="02040502050505030304" pitchFamily="18" charset="0"/>
                      </a:endParaRPr>
                    </a:p>
                  </a:txBody>
                  <a:tcPr marL="2476" marR="2476" marT="2476" marB="0" anchor="ctr"/>
                </a:tc>
              </a:tr>
              <a:tr h="144000">
                <a:tc>
                  <a:txBody>
                    <a:bodyPr/>
                    <a:lstStyle/>
                    <a:p>
                      <a:pPr algn="ctr" fontAlgn="ctr"/>
                      <a:r>
                        <a:rPr lang="ru-RU" sz="1000" u="none" strike="noStrike">
                          <a:effectLst/>
                        </a:rPr>
                        <a:t>1</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1</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25.01.04тг</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l" fontAlgn="ctr"/>
                      <a:r>
                        <a:rPr lang="ru-RU" sz="1000" u="none" strike="noStrike">
                          <a:effectLst/>
                        </a:rPr>
                        <a:t>Муқаддимаи ихтисос ва асосҳои тадқиқоти илмӣ</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90</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90</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77</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83,5</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en-US" sz="1000" u="none" strike="noStrike">
                          <a:effectLst/>
                        </a:rPr>
                        <a:t>B</a:t>
                      </a:r>
                      <a:endParaRPr lang="en-US"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4</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3</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4</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4</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l" fontAlgn="ctr"/>
                      <a:r>
                        <a:rPr lang="ru-RU" sz="1000" u="none" strike="noStrike" dirty="0" err="1">
                          <a:effectLst/>
                        </a:rPr>
                        <a:t>Интихобӣ</a:t>
                      </a:r>
                      <a:endParaRPr lang="ru-RU" sz="1000" b="0" i="0" u="none" strike="noStrike" dirty="0">
                        <a:solidFill>
                          <a:srgbClr val="4D4D4D"/>
                        </a:solidFill>
                        <a:effectLst/>
                        <a:latin typeface="Palatino Linotype" panose="02040502050505030304" pitchFamily="18" charset="0"/>
                      </a:endParaRPr>
                    </a:p>
                  </a:txBody>
                  <a:tcPr marL="2476" marR="2476" marT="2476" marB="0" anchor="ctr"/>
                </a:tc>
              </a:tr>
              <a:tr h="144000">
                <a:tc>
                  <a:txBody>
                    <a:bodyPr/>
                    <a:lstStyle/>
                    <a:p>
                      <a:pPr algn="ctr" fontAlgn="ctr"/>
                      <a:r>
                        <a:rPr lang="ru-RU" sz="1000" u="none" strike="noStrike">
                          <a:effectLst/>
                        </a:rPr>
                        <a:t>1</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2</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25.01.04тг</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l" fontAlgn="ctr"/>
                      <a:r>
                        <a:rPr lang="ru-RU" sz="1000" u="none" strike="noStrike">
                          <a:effectLst/>
                        </a:rPr>
                        <a:t>Варзиш</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72</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73</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75</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73,75</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en-US" sz="1000" u="none" strike="noStrike">
                          <a:effectLst/>
                        </a:rPr>
                        <a:t>C+</a:t>
                      </a:r>
                      <a:endParaRPr lang="en-US"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3</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2,33</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 </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 </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l" fontAlgn="ctr"/>
                      <a:r>
                        <a:rPr lang="ru-RU" sz="1000" u="none" strike="noStrike" dirty="0" err="1">
                          <a:effectLst/>
                        </a:rPr>
                        <a:t>Ҳатмӣ</a:t>
                      </a:r>
                      <a:endParaRPr lang="ru-RU" sz="1000" b="0" i="0" u="none" strike="noStrike" dirty="0">
                        <a:solidFill>
                          <a:srgbClr val="4D4D4D"/>
                        </a:solidFill>
                        <a:effectLst/>
                        <a:latin typeface="Palatino Linotype" panose="02040502050505030304" pitchFamily="18" charset="0"/>
                      </a:endParaRPr>
                    </a:p>
                  </a:txBody>
                  <a:tcPr marL="2476" marR="2476" marT="2476" marB="0" anchor="ctr"/>
                </a:tc>
              </a:tr>
              <a:tr h="144000">
                <a:tc>
                  <a:txBody>
                    <a:bodyPr/>
                    <a:lstStyle/>
                    <a:p>
                      <a:pPr algn="ctr" fontAlgn="ctr"/>
                      <a:r>
                        <a:rPr lang="ru-RU" sz="1000" u="none" strike="noStrike">
                          <a:effectLst/>
                        </a:rPr>
                        <a:t>1</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2</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25.01.04тг</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l" fontAlgn="ctr"/>
                      <a:r>
                        <a:rPr lang="ru-RU" sz="1000" u="none" strike="noStrike">
                          <a:effectLst/>
                        </a:rPr>
                        <a:t>Географияи Тоҷикистон ва асосҳои демографии он</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70</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88</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79</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79</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en-US" sz="1000" u="none" strike="noStrike">
                          <a:effectLst/>
                        </a:rPr>
                        <a:t>B-</a:t>
                      </a:r>
                      <a:endParaRPr lang="en-US"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4</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2,67</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2</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2</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l" fontAlgn="ctr"/>
                      <a:r>
                        <a:rPr lang="ru-RU" sz="1000" u="none" strike="noStrike" dirty="0" err="1">
                          <a:effectLst/>
                        </a:rPr>
                        <a:t>Ҳатмӣ</a:t>
                      </a:r>
                      <a:endParaRPr lang="ru-RU" sz="1000" b="0" i="0" u="none" strike="noStrike" dirty="0">
                        <a:solidFill>
                          <a:srgbClr val="4D4D4D"/>
                        </a:solidFill>
                        <a:effectLst/>
                        <a:latin typeface="Palatino Linotype" panose="02040502050505030304" pitchFamily="18" charset="0"/>
                      </a:endParaRPr>
                    </a:p>
                  </a:txBody>
                  <a:tcPr marL="2476" marR="2476" marT="2476" marB="0" anchor="ctr"/>
                </a:tc>
              </a:tr>
              <a:tr h="144000">
                <a:tc>
                  <a:txBody>
                    <a:bodyPr/>
                    <a:lstStyle/>
                    <a:p>
                      <a:pPr algn="ctr" fontAlgn="ctr"/>
                      <a:r>
                        <a:rPr lang="ru-RU" sz="1000" u="none" strike="noStrike">
                          <a:effectLst/>
                        </a:rPr>
                        <a:t>1</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2</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25.01.04тг</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l" fontAlgn="ctr"/>
                      <a:r>
                        <a:rPr lang="ru-RU" sz="1000" u="none" strike="noStrike">
                          <a:effectLst/>
                        </a:rPr>
                        <a:t>Забони англисӣ</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60</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51</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49</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52,25</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en-US" sz="1000" u="none" strike="noStrike">
                          <a:effectLst/>
                        </a:rPr>
                        <a:t>D</a:t>
                      </a:r>
                      <a:endParaRPr lang="en-US"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3</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1</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4</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4</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l" fontAlgn="ctr"/>
                      <a:r>
                        <a:rPr lang="ru-RU" sz="1000" u="none" strike="noStrike" dirty="0" err="1">
                          <a:effectLst/>
                        </a:rPr>
                        <a:t>Ҳатмӣ</a:t>
                      </a:r>
                      <a:endParaRPr lang="ru-RU" sz="1000" b="0" i="0" u="none" strike="noStrike" dirty="0">
                        <a:solidFill>
                          <a:srgbClr val="4D4D4D"/>
                        </a:solidFill>
                        <a:effectLst/>
                        <a:latin typeface="Palatino Linotype" panose="02040502050505030304" pitchFamily="18" charset="0"/>
                      </a:endParaRPr>
                    </a:p>
                  </a:txBody>
                  <a:tcPr marL="2476" marR="2476" marT="2476" marB="0" anchor="ctr"/>
                </a:tc>
              </a:tr>
              <a:tr h="144000">
                <a:tc>
                  <a:txBody>
                    <a:bodyPr/>
                    <a:lstStyle/>
                    <a:p>
                      <a:pPr algn="ctr" fontAlgn="ctr"/>
                      <a:r>
                        <a:rPr lang="ru-RU" sz="1000" u="none" strike="noStrike" dirty="0">
                          <a:effectLst/>
                        </a:rPr>
                        <a:t>2</a:t>
                      </a:r>
                      <a:endParaRPr lang="ru-RU" sz="1000" b="0" i="0" u="none" strike="noStrike" dirty="0">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3</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25.01.04тг</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l" fontAlgn="ctr"/>
                      <a:r>
                        <a:rPr lang="ru-RU" sz="1000" u="none" strike="noStrike">
                          <a:effectLst/>
                        </a:rPr>
                        <a:t>Менеҷмент</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83</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83</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92</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87,5</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en-US" sz="1000" u="none" strike="noStrike">
                          <a:effectLst/>
                        </a:rPr>
                        <a:t>B+</a:t>
                      </a:r>
                      <a:endParaRPr lang="en-US"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4</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3,33</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4</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4</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l" fontAlgn="ctr"/>
                      <a:r>
                        <a:rPr lang="ru-RU" sz="1000" u="none" strike="noStrike" dirty="0" err="1">
                          <a:effectLst/>
                        </a:rPr>
                        <a:t>Ҳатмӣ</a:t>
                      </a:r>
                      <a:endParaRPr lang="ru-RU" sz="1000" b="0" i="0" u="none" strike="noStrike" dirty="0">
                        <a:solidFill>
                          <a:srgbClr val="4D4D4D"/>
                        </a:solidFill>
                        <a:effectLst/>
                        <a:latin typeface="Palatino Linotype" panose="02040502050505030304" pitchFamily="18" charset="0"/>
                      </a:endParaRPr>
                    </a:p>
                  </a:txBody>
                  <a:tcPr marL="2476" marR="2476" marT="2476" marB="0" anchor="ctr"/>
                </a:tc>
              </a:tr>
              <a:tr h="144000">
                <a:tc>
                  <a:txBody>
                    <a:bodyPr/>
                    <a:lstStyle/>
                    <a:p>
                      <a:pPr algn="ctr" fontAlgn="ctr"/>
                      <a:r>
                        <a:rPr lang="ru-RU" sz="1000" u="none" strike="noStrike">
                          <a:effectLst/>
                        </a:rPr>
                        <a:t>2</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3</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25.01.04тг</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l" fontAlgn="ctr"/>
                      <a:r>
                        <a:rPr lang="ru-RU" sz="1000" u="none" strike="noStrike">
                          <a:effectLst/>
                        </a:rPr>
                        <a:t>Микроиқтисод</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95</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92</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92</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92,75</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en-US" sz="1000" u="none" strike="noStrike">
                          <a:effectLst/>
                        </a:rPr>
                        <a:t>A-</a:t>
                      </a:r>
                      <a:endParaRPr lang="en-US"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5</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3,67</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4</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ctr" fontAlgn="ctr"/>
                      <a:r>
                        <a:rPr lang="ru-RU" sz="1000" u="none" strike="noStrike">
                          <a:effectLst/>
                        </a:rPr>
                        <a:t>4</a:t>
                      </a:r>
                      <a:endParaRPr lang="ru-RU" sz="1000" b="0" i="0" u="none" strike="noStrike">
                        <a:solidFill>
                          <a:srgbClr val="4D4D4D"/>
                        </a:solidFill>
                        <a:effectLst/>
                        <a:latin typeface="Palatino Linotype" panose="02040502050505030304" pitchFamily="18" charset="0"/>
                      </a:endParaRPr>
                    </a:p>
                  </a:txBody>
                  <a:tcPr marL="2476" marR="2476" marT="2476" marB="0" anchor="ctr"/>
                </a:tc>
                <a:tc>
                  <a:txBody>
                    <a:bodyPr/>
                    <a:lstStyle/>
                    <a:p>
                      <a:pPr algn="l" fontAlgn="ctr"/>
                      <a:r>
                        <a:rPr lang="ru-RU" sz="1000" u="none" strike="noStrike" dirty="0" err="1">
                          <a:effectLst/>
                        </a:rPr>
                        <a:t>Ҳатмӣ</a:t>
                      </a:r>
                      <a:endParaRPr lang="ru-RU" sz="1000" b="0" i="0" u="none" strike="noStrike" dirty="0">
                        <a:solidFill>
                          <a:srgbClr val="4D4D4D"/>
                        </a:solidFill>
                        <a:effectLst/>
                        <a:latin typeface="Palatino Linotype" panose="02040502050505030304" pitchFamily="18" charset="0"/>
                      </a:endParaRPr>
                    </a:p>
                  </a:txBody>
                  <a:tcPr marL="2476" marR="2476" marT="2476" marB="0" anchor="ctr"/>
                </a:tc>
              </a:tr>
              <a:tr h="144000">
                <a:tc>
                  <a:txBody>
                    <a:bodyPr/>
                    <a:lstStyle/>
                    <a:p>
                      <a:pPr algn="ctr" fontAlgn="ctr"/>
                      <a:r>
                        <a:rPr lang="ru-RU" sz="1000" u="none" strike="noStrike">
                          <a:effectLst/>
                        </a:rPr>
                        <a:t>2</a:t>
                      </a:r>
                      <a:endParaRPr lang="ru-RU" sz="1000" b="0" i="0" u="none" strike="noStrike">
                        <a:solidFill>
                          <a:srgbClr val="4D4D4D"/>
                        </a:solidFill>
                        <a:effectLst/>
                        <a:latin typeface="Palatino Linotype" panose="02040502050505030304" pitchFamily="18" charset="0"/>
                      </a:endParaRPr>
                    </a:p>
                  </a:txBody>
                  <a:tcPr marL="2476" marR="2476" marT="2476" marB="0" anchor="ctr">
                    <a:lnB w="12700" cmpd="sng">
                      <a:noFill/>
                    </a:lnB>
                  </a:tcPr>
                </a:tc>
                <a:tc>
                  <a:txBody>
                    <a:bodyPr/>
                    <a:lstStyle/>
                    <a:p>
                      <a:pPr algn="ctr" fontAlgn="ctr"/>
                      <a:r>
                        <a:rPr lang="ru-RU" sz="1000" u="none" strike="noStrike">
                          <a:effectLst/>
                        </a:rPr>
                        <a:t>3</a:t>
                      </a:r>
                      <a:endParaRPr lang="ru-RU" sz="1000" b="0" i="0" u="none" strike="noStrike">
                        <a:solidFill>
                          <a:srgbClr val="4D4D4D"/>
                        </a:solidFill>
                        <a:effectLst/>
                        <a:latin typeface="Palatino Linotype" panose="02040502050505030304" pitchFamily="18" charset="0"/>
                      </a:endParaRPr>
                    </a:p>
                  </a:txBody>
                  <a:tcPr marL="2476" marR="2476" marT="2476" marB="0" anchor="ctr">
                    <a:lnB w="12700" cmpd="sng">
                      <a:noFill/>
                    </a:lnB>
                  </a:tcPr>
                </a:tc>
                <a:tc>
                  <a:txBody>
                    <a:bodyPr/>
                    <a:lstStyle/>
                    <a:p>
                      <a:pPr algn="ctr" fontAlgn="ctr"/>
                      <a:r>
                        <a:rPr lang="ru-RU" sz="1000" u="none" strike="noStrike">
                          <a:effectLst/>
                        </a:rPr>
                        <a:t>25.01.04тг</a:t>
                      </a:r>
                      <a:endParaRPr lang="ru-RU" sz="1000" b="0" i="0" u="none" strike="noStrike">
                        <a:solidFill>
                          <a:srgbClr val="4D4D4D"/>
                        </a:solidFill>
                        <a:effectLst/>
                        <a:latin typeface="Palatino Linotype" panose="02040502050505030304" pitchFamily="18" charset="0"/>
                      </a:endParaRPr>
                    </a:p>
                  </a:txBody>
                  <a:tcPr marL="2476" marR="2476" marT="2476" marB="0" anchor="ctr">
                    <a:lnB w="12700" cmpd="sng">
                      <a:noFill/>
                    </a:lnB>
                  </a:tcPr>
                </a:tc>
                <a:tc>
                  <a:txBody>
                    <a:bodyPr/>
                    <a:lstStyle/>
                    <a:p>
                      <a:pPr algn="l" fontAlgn="ctr"/>
                      <a:r>
                        <a:rPr lang="ru-RU" sz="1000" u="none" strike="noStrike">
                          <a:effectLst/>
                        </a:rPr>
                        <a:t>Молия, гардиши пул ва қарз</a:t>
                      </a:r>
                      <a:endParaRPr lang="ru-RU" sz="1000" b="0" i="0" u="none" strike="noStrike">
                        <a:solidFill>
                          <a:srgbClr val="4D4D4D"/>
                        </a:solidFill>
                        <a:effectLst/>
                        <a:latin typeface="Palatino Linotype" panose="02040502050505030304" pitchFamily="18" charset="0"/>
                      </a:endParaRPr>
                    </a:p>
                  </a:txBody>
                  <a:tcPr marL="2476" marR="2476" marT="2476" marB="0" anchor="ctr">
                    <a:lnB w="12700" cmpd="sng">
                      <a:noFill/>
                    </a:lnB>
                  </a:tcPr>
                </a:tc>
                <a:tc>
                  <a:txBody>
                    <a:bodyPr/>
                    <a:lstStyle/>
                    <a:p>
                      <a:pPr algn="ctr" fontAlgn="ctr"/>
                      <a:r>
                        <a:rPr lang="ru-RU" sz="1000" u="none" strike="noStrike">
                          <a:effectLst/>
                        </a:rPr>
                        <a:t>90</a:t>
                      </a:r>
                      <a:endParaRPr lang="ru-RU" sz="1000" b="0" i="0" u="none" strike="noStrike">
                        <a:solidFill>
                          <a:srgbClr val="4D4D4D"/>
                        </a:solidFill>
                        <a:effectLst/>
                        <a:latin typeface="Palatino Linotype" panose="02040502050505030304" pitchFamily="18" charset="0"/>
                      </a:endParaRPr>
                    </a:p>
                  </a:txBody>
                  <a:tcPr marL="2476" marR="2476" marT="2476" marB="0" anchor="ctr">
                    <a:lnB w="12700" cmpd="sng">
                      <a:noFill/>
                    </a:lnB>
                  </a:tcPr>
                </a:tc>
                <a:tc>
                  <a:txBody>
                    <a:bodyPr/>
                    <a:lstStyle/>
                    <a:p>
                      <a:pPr algn="ctr" fontAlgn="ctr"/>
                      <a:r>
                        <a:rPr lang="ru-RU" sz="1000" u="none" strike="noStrike">
                          <a:effectLst/>
                        </a:rPr>
                        <a:t>92</a:t>
                      </a:r>
                      <a:endParaRPr lang="ru-RU" sz="1000" b="0" i="0" u="none" strike="noStrike">
                        <a:solidFill>
                          <a:srgbClr val="4D4D4D"/>
                        </a:solidFill>
                        <a:effectLst/>
                        <a:latin typeface="Palatino Linotype" panose="02040502050505030304" pitchFamily="18" charset="0"/>
                      </a:endParaRPr>
                    </a:p>
                  </a:txBody>
                  <a:tcPr marL="2476" marR="2476" marT="2476" marB="0" anchor="ctr">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rPr>
                        <a:t>92</a:t>
                      </a:r>
                      <a:endParaRPr lang="ru-RU" sz="1000" b="0" i="0" u="none" strike="noStrike">
                        <a:solidFill>
                          <a:srgbClr val="4D4D4D"/>
                        </a:solidFill>
                        <a:effectLst/>
                        <a:latin typeface="Palatino Linotype" panose="02040502050505030304" pitchFamily="18" charset="0"/>
                      </a:endParaRPr>
                    </a:p>
                  </a:txBody>
                  <a:tcPr marL="2476" marR="2476" marT="2476" marB="0" anchor="ctr">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rPr>
                        <a:t>91,5</a:t>
                      </a:r>
                      <a:endParaRPr lang="ru-RU" sz="1000" b="0" i="0" u="none" strike="noStrike">
                        <a:solidFill>
                          <a:srgbClr val="4D4D4D"/>
                        </a:solidFill>
                        <a:effectLst/>
                        <a:latin typeface="Palatino Linotype" panose="02040502050505030304" pitchFamily="18" charset="0"/>
                      </a:endParaRPr>
                    </a:p>
                  </a:txBody>
                  <a:tcPr marL="2476" marR="2476" marT="2476" marB="0" anchor="ctr">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a:effectLst/>
                        </a:rPr>
                        <a:t>A-</a:t>
                      </a:r>
                      <a:endParaRPr lang="en-US" sz="1000" b="0" i="0" u="none" strike="noStrike">
                        <a:solidFill>
                          <a:srgbClr val="4D4D4D"/>
                        </a:solidFill>
                        <a:effectLst/>
                        <a:latin typeface="Palatino Linotype" panose="02040502050505030304" pitchFamily="18" charset="0"/>
                      </a:endParaRPr>
                    </a:p>
                  </a:txBody>
                  <a:tcPr marL="2476" marR="2476" marT="2476" marB="0" anchor="ctr">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rPr>
                        <a:t>5</a:t>
                      </a:r>
                      <a:endParaRPr lang="ru-RU" sz="1000" b="0" i="0" u="none" strike="noStrike">
                        <a:solidFill>
                          <a:srgbClr val="4D4D4D"/>
                        </a:solidFill>
                        <a:effectLst/>
                        <a:latin typeface="Palatino Linotype" panose="02040502050505030304" pitchFamily="18" charset="0"/>
                      </a:endParaRPr>
                    </a:p>
                  </a:txBody>
                  <a:tcPr marL="2476" marR="2476" marT="2476" marB="0" anchor="ctr">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rPr>
                        <a:t>3,67</a:t>
                      </a:r>
                      <a:endParaRPr lang="ru-RU" sz="1000" b="0" i="0" u="none" strike="noStrike">
                        <a:solidFill>
                          <a:srgbClr val="4D4D4D"/>
                        </a:solidFill>
                        <a:effectLst/>
                        <a:latin typeface="Palatino Linotype" panose="02040502050505030304" pitchFamily="18" charset="0"/>
                      </a:endParaRPr>
                    </a:p>
                  </a:txBody>
                  <a:tcPr marL="2476" marR="2476" marT="2476" marB="0" anchor="ctr">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rPr>
                        <a:t>6</a:t>
                      </a:r>
                      <a:endParaRPr lang="ru-RU" sz="1000" b="0" i="0" u="none" strike="noStrike">
                        <a:solidFill>
                          <a:srgbClr val="4D4D4D"/>
                        </a:solidFill>
                        <a:effectLst/>
                        <a:latin typeface="Palatino Linotype" panose="02040502050505030304" pitchFamily="18" charset="0"/>
                      </a:endParaRPr>
                    </a:p>
                  </a:txBody>
                  <a:tcPr marL="2476" marR="2476" marT="2476" marB="0" anchor="ctr">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rPr>
                        <a:t>6</a:t>
                      </a:r>
                      <a:endParaRPr lang="ru-RU" sz="1000" b="0" i="0" u="none" strike="noStrike" dirty="0">
                        <a:solidFill>
                          <a:srgbClr val="4D4D4D"/>
                        </a:solidFill>
                        <a:effectLst/>
                        <a:latin typeface="Palatino Linotype" panose="02040502050505030304" pitchFamily="18" charset="0"/>
                      </a:endParaRPr>
                    </a:p>
                  </a:txBody>
                  <a:tcPr marL="2476" marR="2476" marT="2476" marB="0" anchor="ctr">
                    <a:lnB w="12700" cmpd="sng">
                      <a:noFill/>
                    </a:lnB>
                  </a:tcPr>
                </a:tc>
                <a:tc>
                  <a:txBody>
                    <a:bodyPr/>
                    <a:lstStyle/>
                    <a:p>
                      <a:pPr algn="l" fontAlgn="ctr"/>
                      <a:r>
                        <a:rPr lang="ru-RU" sz="1000" u="none" strike="noStrike" dirty="0" err="1">
                          <a:effectLst/>
                        </a:rPr>
                        <a:t>Ҳатмӣ</a:t>
                      </a:r>
                      <a:endParaRPr lang="ru-RU" sz="1000" b="0" i="0" u="none" strike="noStrike" dirty="0">
                        <a:solidFill>
                          <a:srgbClr val="4D4D4D"/>
                        </a:solidFill>
                        <a:effectLst/>
                        <a:latin typeface="Palatino Linotype" panose="02040502050505030304" pitchFamily="18" charset="0"/>
                      </a:endParaRPr>
                    </a:p>
                  </a:txBody>
                  <a:tcPr marL="2476" marR="2476" marT="2476" marB="0" anchor="ctr">
                    <a:lnB w="12700" cmpd="sng">
                      <a:noFill/>
                    </a:lnB>
                  </a:tcPr>
                </a:tc>
              </a:tr>
              <a:tr h="340774">
                <a:tc>
                  <a:txBody>
                    <a:bodyPr/>
                    <a:lstStyle/>
                    <a:p>
                      <a:pPr algn="l" fontAlgn="b"/>
                      <a:endParaRPr lang="ru-RU" sz="1000" b="0" i="0" u="none" strike="noStrike" dirty="0">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ru-RU" sz="1000" u="none" strike="noStrike" dirty="0">
                          <a:effectLst/>
                        </a:rPr>
                        <a:t>Сем.</a:t>
                      </a:r>
                      <a:endParaRPr lang="ru-RU" sz="1000" b="1" i="0" u="none" strike="noStrike" dirty="0">
                        <a:solidFill>
                          <a:srgbClr val="4D4D4D"/>
                        </a:solidFill>
                        <a:effectLst/>
                        <a:latin typeface="Palatino Linotype" panose="02040502050505030304" pitchFamily="18" charset="0"/>
                      </a:endParaRPr>
                    </a:p>
                  </a:txBody>
                  <a:tcPr marL="2476" marR="2476" marT="24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u="none" strike="noStrike">
                          <a:effectLst/>
                        </a:rPr>
                        <a:t>Балл</a:t>
                      </a:r>
                      <a:endParaRPr lang="ru-RU" sz="1000" b="1" i="0" u="none" strike="noStrike">
                        <a:solidFill>
                          <a:srgbClr val="4D4D4D"/>
                        </a:solidFill>
                        <a:effectLst/>
                        <a:latin typeface="Palatino Linotype" panose="02040502050505030304" pitchFamily="18" charset="0"/>
                      </a:endParaRPr>
                    </a:p>
                  </a:txBody>
                  <a:tcPr marL="2476" marR="2476" marT="24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ctr"/>
                      <a:r>
                        <a:rPr lang="ru-RU" sz="1000" u="none" strike="noStrike">
                          <a:effectLst/>
                        </a:rPr>
                        <a:t>Кредит</a:t>
                      </a:r>
                      <a:endParaRPr lang="ru-RU" sz="1000" b="1" i="0" u="none" strike="noStrike">
                        <a:solidFill>
                          <a:srgbClr val="4D4D4D"/>
                        </a:solidFill>
                        <a:effectLst/>
                        <a:latin typeface="Palatino Linotype" panose="02040502050505030304" pitchFamily="18" charset="0"/>
                      </a:endParaRPr>
                    </a:p>
                  </a:txBody>
                  <a:tcPr marL="2476" marR="2476" marT="24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gridSpan="2">
                  <a:txBody>
                    <a:bodyPr/>
                    <a:lstStyle/>
                    <a:p>
                      <a:pPr algn="ctr" fontAlgn="ctr"/>
                      <a:r>
                        <a:rPr lang="ru-RU" sz="1000" u="none" strike="noStrike">
                          <a:effectLst/>
                        </a:rPr>
                        <a:t>Зар.кред.</a:t>
                      </a:r>
                      <a:endParaRPr lang="ru-RU" sz="1000" b="1" i="0" u="none" strike="noStrike">
                        <a:solidFill>
                          <a:srgbClr val="4D4D4D"/>
                        </a:solidFill>
                        <a:effectLst/>
                        <a:latin typeface="Palatino Linotype" panose="02040502050505030304" pitchFamily="18" charset="0"/>
                      </a:endParaRPr>
                    </a:p>
                  </a:txBody>
                  <a:tcPr marL="2476" marR="2476" marT="24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algn="ctr" fontAlgn="ctr"/>
                      <a:r>
                        <a:rPr lang="en-US" sz="1000" u="none" strike="noStrike">
                          <a:effectLst/>
                        </a:rPr>
                        <a:t>GPA</a:t>
                      </a:r>
                      <a:endParaRPr lang="en-US" sz="1000" b="1" i="0" u="none" strike="noStrike">
                        <a:solidFill>
                          <a:srgbClr val="4D4D4D"/>
                        </a:solidFill>
                        <a:effectLst/>
                        <a:latin typeface="Palatino Linotype" panose="02040502050505030304" pitchFamily="18" charset="0"/>
                      </a:endParaRPr>
                    </a:p>
                  </a:txBody>
                  <a:tcPr marL="2476" marR="2476" marT="24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dirty="0">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71636">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dirty="0">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ru-RU" sz="1000" u="none" strike="noStrike" dirty="0">
                          <a:effectLst/>
                        </a:rPr>
                        <a:t>1</a:t>
                      </a:r>
                      <a:endParaRPr lang="ru-RU" sz="1000" b="0" i="0" u="none" strike="noStrike" dirty="0">
                        <a:solidFill>
                          <a:srgbClr val="4D4D4D"/>
                        </a:solidFill>
                        <a:effectLst/>
                        <a:latin typeface="Palatino Linotype" panose="02040502050505030304" pitchFamily="18" charset="0"/>
                      </a:endParaRPr>
                    </a:p>
                  </a:txBody>
                  <a:tcPr marL="2476" marR="2476" marT="24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u="none" strike="noStrike" dirty="0">
                          <a:effectLst/>
                        </a:rPr>
                        <a:t>74</a:t>
                      </a:r>
                      <a:endParaRPr lang="ru-RU" sz="1000" b="0" i="0" u="none" strike="noStrike" dirty="0">
                        <a:solidFill>
                          <a:srgbClr val="4D4D4D"/>
                        </a:solidFill>
                        <a:effectLst/>
                        <a:latin typeface="Palatino Linotype" panose="02040502050505030304" pitchFamily="18" charset="0"/>
                      </a:endParaRPr>
                    </a:p>
                  </a:txBody>
                  <a:tcPr marL="2476" marR="2476" marT="24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ctr"/>
                      <a:r>
                        <a:rPr lang="ru-RU" sz="1000" u="none" strike="noStrike" dirty="0">
                          <a:effectLst/>
                        </a:rPr>
                        <a:t>34</a:t>
                      </a:r>
                      <a:endParaRPr lang="ru-RU" sz="1000" b="0" i="0" u="none" strike="noStrike" dirty="0">
                        <a:solidFill>
                          <a:srgbClr val="4D4D4D"/>
                        </a:solidFill>
                        <a:effectLst/>
                        <a:latin typeface="Palatino Linotype" panose="02040502050505030304" pitchFamily="18" charset="0"/>
                      </a:endParaRPr>
                    </a:p>
                  </a:txBody>
                  <a:tcPr marL="2476" marR="2476" marT="24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gridSpan="2">
                  <a:txBody>
                    <a:bodyPr/>
                    <a:lstStyle/>
                    <a:p>
                      <a:pPr algn="ctr" fontAlgn="ctr"/>
                      <a:r>
                        <a:rPr lang="ru-RU" sz="1000" u="none" strike="noStrike" dirty="0">
                          <a:effectLst/>
                        </a:rPr>
                        <a:t>34</a:t>
                      </a:r>
                      <a:endParaRPr lang="ru-RU" sz="1000" b="0" i="0" u="none" strike="noStrike" dirty="0">
                        <a:solidFill>
                          <a:srgbClr val="4D4D4D"/>
                        </a:solidFill>
                        <a:effectLst/>
                        <a:latin typeface="Palatino Linotype" panose="02040502050505030304" pitchFamily="18" charset="0"/>
                      </a:endParaRPr>
                    </a:p>
                  </a:txBody>
                  <a:tcPr marL="2476" marR="2476" marT="24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algn="ctr" fontAlgn="ctr"/>
                      <a:r>
                        <a:rPr lang="ru-RU" sz="1000" u="none" strike="noStrike">
                          <a:effectLst/>
                        </a:rPr>
                        <a:t>2,18</a:t>
                      </a:r>
                      <a:endParaRPr lang="ru-RU" sz="1000" b="0" i="0" u="none" strike="noStrike">
                        <a:solidFill>
                          <a:srgbClr val="4D4D4D"/>
                        </a:solidFill>
                        <a:effectLst/>
                        <a:latin typeface="Palatino Linotype" panose="02040502050505030304" pitchFamily="18" charset="0"/>
                      </a:endParaRPr>
                    </a:p>
                  </a:txBody>
                  <a:tcPr marL="2476" marR="2476" marT="24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71636">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dirty="0">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ru-RU" sz="1000" u="none" strike="noStrike" dirty="0">
                          <a:effectLst/>
                        </a:rPr>
                        <a:t>2</a:t>
                      </a:r>
                      <a:endParaRPr lang="ru-RU" sz="1000" b="0" i="0" u="none" strike="noStrike" dirty="0">
                        <a:solidFill>
                          <a:srgbClr val="4D4D4D"/>
                        </a:solidFill>
                        <a:effectLst/>
                        <a:latin typeface="Palatino Linotype" panose="02040502050505030304" pitchFamily="18" charset="0"/>
                      </a:endParaRPr>
                    </a:p>
                  </a:txBody>
                  <a:tcPr marL="2476" marR="2476" marT="24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u="none" strike="noStrike" dirty="0">
                          <a:effectLst/>
                        </a:rPr>
                        <a:t>75,38</a:t>
                      </a:r>
                      <a:endParaRPr lang="ru-RU" sz="1000" b="0" i="0" u="none" strike="noStrike" dirty="0">
                        <a:solidFill>
                          <a:srgbClr val="4D4D4D"/>
                        </a:solidFill>
                        <a:effectLst/>
                        <a:latin typeface="Palatino Linotype" panose="02040502050505030304" pitchFamily="18" charset="0"/>
                      </a:endParaRPr>
                    </a:p>
                  </a:txBody>
                  <a:tcPr marL="2476" marR="2476" marT="24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ctr"/>
                      <a:r>
                        <a:rPr lang="ru-RU" sz="1000" u="none" strike="noStrike" dirty="0">
                          <a:effectLst/>
                        </a:rPr>
                        <a:t>36</a:t>
                      </a:r>
                      <a:endParaRPr lang="ru-RU" sz="1000" b="0" i="0" u="none" strike="noStrike" dirty="0">
                        <a:solidFill>
                          <a:srgbClr val="4D4D4D"/>
                        </a:solidFill>
                        <a:effectLst/>
                        <a:latin typeface="Palatino Linotype" panose="02040502050505030304" pitchFamily="18" charset="0"/>
                      </a:endParaRPr>
                    </a:p>
                  </a:txBody>
                  <a:tcPr marL="2476" marR="2476" marT="24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gridSpan="2">
                  <a:txBody>
                    <a:bodyPr/>
                    <a:lstStyle/>
                    <a:p>
                      <a:pPr algn="ctr" fontAlgn="ctr"/>
                      <a:r>
                        <a:rPr lang="ru-RU" sz="1000" u="none" strike="noStrike" dirty="0">
                          <a:effectLst/>
                        </a:rPr>
                        <a:t>36</a:t>
                      </a:r>
                      <a:endParaRPr lang="ru-RU" sz="1000" b="0" i="0" u="none" strike="noStrike" dirty="0">
                        <a:solidFill>
                          <a:srgbClr val="4D4D4D"/>
                        </a:solidFill>
                        <a:effectLst/>
                        <a:latin typeface="Palatino Linotype" panose="02040502050505030304" pitchFamily="18" charset="0"/>
                      </a:endParaRPr>
                    </a:p>
                  </a:txBody>
                  <a:tcPr marL="2476" marR="2476" marT="24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algn="ctr" fontAlgn="ctr"/>
                      <a:r>
                        <a:rPr lang="ru-RU" sz="1000" u="none" strike="noStrike">
                          <a:effectLst/>
                        </a:rPr>
                        <a:t>2,09</a:t>
                      </a:r>
                      <a:endParaRPr lang="ru-RU" sz="1000" b="0" i="0" u="none" strike="noStrike">
                        <a:solidFill>
                          <a:srgbClr val="4D4D4D"/>
                        </a:solidFill>
                        <a:effectLst/>
                        <a:latin typeface="Palatino Linotype" panose="02040502050505030304" pitchFamily="18" charset="0"/>
                      </a:endParaRPr>
                    </a:p>
                  </a:txBody>
                  <a:tcPr marL="2476" marR="2476" marT="24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dirty="0">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80900">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ru-RU" sz="1000" u="none" strike="noStrike">
                          <a:effectLst/>
                        </a:rPr>
                        <a:t>3</a:t>
                      </a:r>
                      <a:endParaRPr lang="ru-RU" sz="1000" b="0" i="0" u="none" strike="noStrike">
                        <a:solidFill>
                          <a:srgbClr val="4D4D4D"/>
                        </a:solidFill>
                        <a:effectLst/>
                        <a:latin typeface="Palatino Linotype" panose="02040502050505030304" pitchFamily="18" charset="0"/>
                      </a:endParaRPr>
                    </a:p>
                  </a:txBody>
                  <a:tcPr marL="2476" marR="2476" marT="24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u="none" strike="noStrike">
                          <a:effectLst/>
                        </a:rPr>
                        <a:t>122,04</a:t>
                      </a:r>
                      <a:endParaRPr lang="ru-RU" sz="1000" b="0" i="0" u="none" strike="noStrike">
                        <a:solidFill>
                          <a:srgbClr val="4D4D4D"/>
                        </a:solidFill>
                        <a:effectLst/>
                        <a:latin typeface="Palatino Linotype" panose="02040502050505030304" pitchFamily="18" charset="0"/>
                      </a:endParaRPr>
                    </a:p>
                  </a:txBody>
                  <a:tcPr marL="2476" marR="2476" marT="24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ctr"/>
                      <a:r>
                        <a:rPr lang="ru-RU" sz="1000" u="none" strike="noStrike" dirty="0">
                          <a:effectLst/>
                        </a:rPr>
                        <a:t>36</a:t>
                      </a:r>
                      <a:endParaRPr lang="ru-RU" sz="1000" b="0" i="0" u="none" strike="noStrike" dirty="0">
                        <a:solidFill>
                          <a:srgbClr val="4D4D4D"/>
                        </a:solidFill>
                        <a:effectLst/>
                        <a:latin typeface="Palatino Linotype" panose="02040502050505030304" pitchFamily="18" charset="0"/>
                      </a:endParaRPr>
                    </a:p>
                  </a:txBody>
                  <a:tcPr marL="2476" marR="2476" marT="24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gridSpan="2">
                  <a:txBody>
                    <a:bodyPr/>
                    <a:lstStyle/>
                    <a:p>
                      <a:pPr algn="ctr" fontAlgn="ctr"/>
                      <a:r>
                        <a:rPr lang="ru-RU" sz="1000" u="none" strike="noStrike" dirty="0">
                          <a:effectLst/>
                        </a:rPr>
                        <a:t>36</a:t>
                      </a:r>
                      <a:endParaRPr lang="ru-RU" sz="1000" b="0" i="0" u="none" strike="noStrike" dirty="0">
                        <a:solidFill>
                          <a:srgbClr val="4D4D4D"/>
                        </a:solidFill>
                        <a:effectLst/>
                        <a:latin typeface="Palatino Linotype" panose="02040502050505030304" pitchFamily="18" charset="0"/>
                      </a:endParaRPr>
                    </a:p>
                  </a:txBody>
                  <a:tcPr marL="2476" marR="2476" marT="24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algn="ctr" fontAlgn="ctr"/>
                      <a:r>
                        <a:rPr lang="ru-RU" sz="1000" u="none" strike="noStrike" dirty="0">
                          <a:effectLst/>
                        </a:rPr>
                        <a:t>3,39</a:t>
                      </a:r>
                      <a:endParaRPr lang="ru-RU" sz="1000" b="0" i="0" u="none" strike="noStrike" dirty="0">
                        <a:solidFill>
                          <a:srgbClr val="4D4D4D"/>
                        </a:solidFill>
                        <a:effectLst/>
                        <a:latin typeface="Palatino Linotype" panose="02040502050505030304" pitchFamily="18" charset="0"/>
                      </a:endParaRPr>
                    </a:p>
                  </a:txBody>
                  <a:tcPr marL="2476" marR="2476" marT="24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dirty="0">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71636">
                <a:tc>
                  <a:txBody>
                    <a:bodyPr/>
                    <a:lstStyle/>
                    <a:p>
                      <a:pPr algn="l" fontAlgn="b"/>
                      <a:endParaRPr lang="ru-RU" sz="1000" b="0" i="0" u="none" strike="noStrike" dirty="0">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b"/>
                      <a:endParaRPr lang="ru-RU" sz="1000" b="0" i="0" u="none" strike="noStrike" dirty="0">
                        <a:solidFill>
                          <a:srgbClr val="4D4D4D"/>
                        </a:solidFill>
                        <a:effectLst/>
                        <a:latin typeface="Palatino Linotype" panose="02040502050505030304" pitchFamily="18" charset="0"/>
                      </a:endParaRPr>
                    </a:p>
                  </a:txBody>
                  <a:tcPr marL="2476" marR="2476" marT="24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gridSpan="2">
                  <a:txBody>
                    <a:bodyPr/>
                    <a:lstStyle/>
                    <a:p>
                      <a:pPr algn="l" fontAlgn="b"/>
                      <a:endParaRPr lang="ru-RU" sz="1000" b="0" i="0" u="none" strike="noStrike" dirty="0">
                        <a:solidFill>
                          <a:srgbClr val="4D4D4D"/>
                        </a:solidFill>
                        <a:effectLst/>
                        <a:latin typeface="Palatino Linotype" panose="02040502050505030304" pitchFamily="18" charset="0"/>
                      </a:endParaRPr>
                    </a:p>
                  </a:txBody>
                  <a:tcPr marL="2476" marR="2476" marT="24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ru-RU" sz="1000" b="0" i="0" u="none" strike="noStrike" dirty="0">
                        <a:solidFill>
                          <a:srgbClr val="4D4D4D"/>
                        </a:solidFill>
                        <a:effectLst/>
                        <a:latin typeface="Palatino Linotype" panose="02040502050505030304" pitchFamily="18" charset="0"/>
                      </a:endParaRPr>
                    </a:p>
                  </a:txBody>
                  <a:tcPr marL="2476" marR="2476" marT="24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ru-RU" sz="1000" b="0" i="0" u="none" strike="noStrike" dirty="0">
                        <a:solidFill>
                          <a:srgbClr val="4D4D4D"/>
                        </a:solidFill>
                        <a:effectLst/>
                        <a:latin typeface="Palatino Linotype" panose="02040502050505030304" pitchFamily="18" charset="0"/>
                      </a:endParaRPr>
                    </a:p>
                  </a:txBody>
                  <a:tcPr marL="2476" marR="2476" marT="24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ru-RU" sz="1000" b="0" i="0" u="none" strike="noStrike" dirty="0">
                        <a:solidFill>
                          <a:srgbClr val="4D4D4D"/>
                        </a:solidFill>
                        <a:effectLst/>
                        <a:latin typeface="Palatino Linotype" panose="02040502050505030304" pitchFamily="18" charset="0"/>
                      </a:endParaRPr>
                    </a:p>
                  </a:txBody>
                  <a:tcPr marL="2476" marR="2476" marT="2476"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dirty="0">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340774">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r" fontAlgn="ctr"/>
                      <a:r>
                        <a:rPr lang="ru-RU" sz="1000" u="none" strike="noStrike">
                          <a:effectLst/>
                        </a:rPr>
                        <a:t>Ҳамагӣ кредитҳо азхуд карда шуданд</a:t>
                      </a:r>
                      <a:endParaRPr lang="ru-RU" sz="1000" b="1" i="0" u="none" strike="noStrike">
                        <a:solidFill>
                          <a:srgbClr val="4D4D4D"/>
                        </a:solidFill>
                        <a:effectLst/>
                        <a:latin typeface="Palatino Linotype" panose="02040502050505030304" pitchFamily="18" charset="0"/>
                      </a:endParaRPr>
                    </a:p>
                  </a:txBody>
                  <a:tcPr marL="2476" marR="2476" marT="24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fontAlgn="ctr"/>
                      <a:r>
                        <a:rPr lang="ru-RU" sz="1000" u="none" strike="noStrike" dirty="0">
                          <a:effectLst/>
                        </a:rPr>
                        <a:t>178</a:t>
                      </a:r>
                      <a:endParaRPr lang="ru-RU" sz="1000" b="0" i="0" u="none" strike="noStrike" dirty="0">
                        <a:solidFill>
                          <a:srgbClr val="4D4D4D"/>
                        </a:solidFill>
                        <a:effectLst/>
                        <a:latin typeface="Palatino Linotype" panose="02040502050505030304" pitchFamily="18" charset="0"/>
                      </a:endParaRPr>
                    </a:p>
                  </a:txBody>
                  <a:tcPr marL="2476" marR="2476" marT="24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a:txBody>
                    <a:bodyPr/>
                    <a:lstStyle/>
                    <a:p>
                      <a:pPr algn="l" fontAlgn="b"/>
                      <a:endParaRPr lang="ru-RU" sz="1000" b="0" i="0" u="none" strike="noStrike" dirty="0">
                        <a:solidFill>
                          <a:srgbClr val="4D4D4D"/>
                        </a:solidFill>
                        <a:effectLst/>
                        <a:latin typeface="Palatino Linotype" panose="02040502050505030304" pitchFamily="18" charset="0"/>
                      </a:endParaRPr>
                    </a:p>
                  </a:txBody>
                  <a:tcPr marL="2476" marR="2476" marT="2476"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dirty="0">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71636">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r" fontAlgn="ctr"/>
                      <a:r>
                        <a:rPr lang="ru-RU" sz="1000" u="none" strike="noStrike">
                          <a:effectLst/>
                        </a:rPr>
                        <a:t>Аз он ҷумла: Ҳатмӣ</a:t>
                      </a:r>
                      <a:endParaRPr lang="ru-RU" sz="1000" b="1" i="0" u="none" strike="noStrike">
                        <a:solidFill>
                          <a:srgbClr val="4D4D4D"/>
                        </a:solidFill>
                        <a:effectLst/>
                        <a:latin typeface="Palatino Linotype" panose="02040502050505030304" pitchFamily="18" charset="0"/>
                      </a:endParaRPr>
                    </a:p>
                  </a:txBody>
                  <a:tcPr marL="2476" marR="2476" marT="24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fontAlgn="ctr"/>
                      <a:r>
                        <a:rPr lang="ru-RU" sz="1000" u="none" strike="noStrike" dirty="0">
                          <a:effectLst/>
                        </a:rPr>
                        <a:t>142</a:t>
                      </a:r>
                      <a:endParaRPr lang="ru-RU" sz="1000" b="0" i="0" u="none" strike="noStrike" dirty="0">
                        <a:solidFill>
                          <a:srgbClr val="4D4D4D"/>
                        </a:solidFill>
                        <a:effectLst/>
                        <a:latin typeface="Palatino Linotype" panose="02040502050505030304" pitchFamily="18" charset="0"/>
                      </a:endParaRPr>
                    </a:p>
                  </a:txBody>
                  <a:tcPr marL="2476" marR="2476" marT="24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a:txBody>
                    <a:bodyPr/>
                    <a:lstStyle/>
                    <a:p>
                      <a:pPr algn="l" fontAlgn="b"/>
                      <a:endParaRPr lang="ru-RU" sz="1000" b="0" i="0" u="none" strike="noStrike">
                        <a:solidFill>
                          <a:srgbClr val="4D4D4D"/>
                        </a:solidFill>
                        <a:effectLst/>
                        <a:latin typeface="Palatino Linotype" panose="02040502050505030304" pitchFamily="18" charset="0"/>
                      </a:endParaRPr>
                    </a:p>
                  </a:txBody>
                  <a:tcPr marL="2476" marR="2476" marT="2476"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ru-RU" sz="1000" b="0" i="0" u="none" strike="noStrike" dirty="0">
                        <a:solidFill>
                          <a:srgbClr val="4D4D4D"/>
                        </a:solidFill>
                        <a:effectLst/>
                        <a:latin typeface="Palatino Linotype" panose="02040502050505030304" pitchFamily="18" charset="0"/>
                      </a:endParaRPr>
                    </a:p>
                  </a:txBody>
                  <a:tcPr marL="2476" marR="2476" marT="2476"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3" name="Rectangle 5"/>
          <p:cNvSpPr>
            <a:spLocks noChangeArrowheads="1"/>
          </p:cNvSpPr>
          <p:nvPr/>
        </p:nvSpPr>
        <p:spPr bwMode="auto">
          <a:xfrm>
            <a:off x="0" y="14288"/>
            <a:ext cx="9144000" cy="385762"/>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a:solidFill>
                  <a:srgbClr val="FFFFFF"/>
                </a:solidFill>
                <a:latin typeface="Times New Roman Tj" pitchFamily="18" charset="-52"/>
              </a:rPr>
              <a:t>                ДОНИШГОЊИ ДАВЛАТИИ ТИЉОРАТИ ТОЉИКИСТОН</a:t>
            </a:r>
          </a:p>
          <a:p>
            <a:endParaRPr lang="ru-RU" sz="2000" dirty="0"/>
          </a:p>
        </p:txBody>
      </p:sp>
      <p:sp>
        <p:nvSpPr>
          <p:cNvPr id="4" name="Rectangle 5"/>
          <p:cNvSpPr>
            <a:spLocks noChangeArrowheads="1"/>
          </p:cNvSpPr>
          <p:nvPr/>
        </p:nvSpPr>
        <p:spPr bwMode="auto">
          <a:xfrm>
            <a:off x="0" y="6443660"/>
            <a:ext cx="9144000" cy="414340"/>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smtClean="0">
                <a:solidFill>
                  <a:srgbClr val="FFFFFF"/>
                </a:solidFill>
                <a:latin typeface="Times New Roman Tj" pitchFamily="18" charset="-52"/>
              </a:rPr>
              <a:t>ДУШАНБЕ – 2015 </a:t>
            </a:r>
          </a:p>
          <a:p>
            <a:endParaRPr lang="ru-RU" sz="2000" dirty="0"/>
          </a:p>
        </p:txBody>
      </p:sp>
      <p:pic>
        <p:nvPicPr>
          <p:cNvPr id="5" name="Рисунок 2" descr="C:\Documents and Settings\Abit2011\Рабочий стол\1\ЛОГОТИПИ ДОНИШГОХ нав_1.png"/>
          <p:cNvPicPr>
            <a:picLocks noChangeAspect="1" noChangeArrowheads="1"/>
          </p:cNvPicPr>
          <p:nvPr/>
        </p:nvPicPr>
        <p:blipFill>
          <a:blip r:embed="rId2"/>
          <a:srcRect/>
          <a:stretch>
            <a:fillRect/>
          </a:stretch>
        </p:blipFill>
        <p:spPr bwMode="auto">
          <a:xfrm>
            <a:off x="160559" y="0"/>
            <a:ext cx="417600" cy="412070"/>
          </a:xfrm>
          <a:prstGeom prst="rect">
            <a:avLst/>
          </a:prstGeom>
          <a:noFill/>
          <a:ln w="9525">
            <a:noFill/>
            <a:miter lim="800000"/>
            <a:headEnd/>
            <a:tailEnd/>
          </a:ln>
        </p:spPr>
      </p:pic>
    </p:spTree>
    <p:extLst>
      <p:ext uri="{BB962C8B-B14F-4D97-AF65-F5344CB8AC3E}">
        <p14:creationId xmlns:p14="http://schemas.microsoft.com/office/powerpoint/2010/main" xmlns="" val="2853533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a:stretch>
            <a:fillRect/>
          </a:stretch>
        </p:blipFill>
        <p:spPr bwMode="auto">
          <a:xfrm>
            <a:off x="2051720" y="405214"/>
            <a:ext cx="5400600" cy="2856200"/>
          </a:xfrm>
          <a:prstGeom prst="rect">
            <a:avLst/>
          </a:prstGeom>
          <a:noFill/>
          <a:ln w="9525">
            <a:noFill/>
            <a:miter lim="800000"/>
            <a:headEnd/>
            <a:tailEnd/>
          </a:ln>
        </p:spPr>
      </p:pic>
      <p:pic>
        <p:nvPicPr>
          <p:cNvPr id="3" name="Рисунок 2"/>
          <p:cNvPicPr/>
          <p:nvPr/>
        </p:nvPicPr>
        <p:blipFill>
          <a:blip r:embed="rId3"/>
          <a:srcRect/>
          <a:stretch>
            <a:fillRect/>
          </a:stretch>
        </p:blipFill>
        <p:spPr bwMode="auto">
          <a:xfrm>
            <a:off x="2051720" y="3357542"/>
            <a:ext cx="5400600" cy="2808312"/>
          </a:xfrm>
          <a:prstGeom prst="rect">
            <a:avLst/>
          </a:prstGeom>
          <a:noFill/>
          <a:ln w="9525">
            <a:noFill/>
            <a:miter lim="800000"/>
            <a:headEnd/>
            <a:tailEnd/>
          </a:ln>
        </p:spPr>
      </p:pic>
      <p:sp>
        <p:nvSpPr>
          <p:cNvPr id="4" name="Rectangle 5"/>
          <p:cNvSpPr>
            <a:spLocks noChangeArrowheads="1"/>
          </p:cNvSpPr>
          <p:nvPr/>
        </p:nvSpPr>
        <p:spPr bwMode="auto">
          <a:xfrm>
            <a:off x="0" y="14288"/>
            <a:ext cx="9144000" cy="385762"/>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a:solidFill>
                  <a:srgbClr val="FFFFFF"/>
                </a:solidFill>
                <a:latin typeface="Times New Roman Tj" pitchFamily="18" charset="-52"/>
              </a:rPr>
              <a:t>                ДОНИШГОЊИ ДАВЛАТИИ ТИЉОРАТИ ТОЉИКИСТОН</a:t>
            </a:r>
          </a:p>
          <a:p>
            <a:endParaRPr lang="ru-RU" sz="2000" dirty="0"/>
          </a:p>
        </p:txBody>
      </p:sp>
      <p:sp>
        <p:nvSpPr>
          <p:cNvPr id="5" name="Rectangle 5"/>
          <p:cNvSpPr>
            <a:spLocks noChangeArrowheads="1"/>
          </p:cNvSpPr>
          <p:nvPr/>
        </p:nvSpPr>
        <p:spPr bwMode="auto">
          <a:xfrm>
            <a:off x="0" y="6443660"/>
            <a:ext cx="9144000" cy="414340"/>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smtClean="0">
                <a:solidFill>
                  <a:srgbClr val="FFFFFF"/>
                </a:solidFill>
                <a:latin typeface="Times New Roman Tj" pitchFamily="18" charset="-52"/>
              </a:rPr>
              <a:t>ДУШАНБЕ – 2015 </a:t>
            </a:r>
          </a:p>
          <a:p>
            <a:endParaRPr lang="ru-RU" sz="2000" dirty="0"/>
          </a:p>
        </p:txBody>
      </p:sp>
      <p:pic>
        <p:nvPicPr>
          <p:cNvPr id="6" name="Рисунок 2" descr="C:\Documents and Settings\Abit2011\Рабочий стол\1\ЛОГОТИПИ ДОНИШГОХ нав_1.png"/>
          <p:cNvPicPr>
            <a:picLocks noChangeAspect="1" noChangeArrowheads="1"/>
          </p:cNvPicPr>
          <p:nvPr/>
        </p:nvPicPr>
        <p:blipFill>
          <a:blip r:embed="rId4"/>
          <a:srcRect/>
          <a:stretch>
            <a:fillRect/>
          </a:stretch>
        </p:blipFill>
        <p:spPr bwMode="auto">
          <a:xfrm>
            <a:off x="160559" y="0"/>
            <a:ext cx="417600" cy="412070"/>
          </a:xfrm>
          <a:prstGeom prst="rect">
            <a:avLst/>
          </a:prstGeom>
          <a:noFill/>
          <a:ln w="9525">
            <a:noFill/>
            <a:miter lim="800000"/>
            <a:headEnd/>
            <a:tailEnd/>
          </a:ln>
        </p:spPr>
      </p:pic>
    </p:spTree>
    <p:extLst>
      <p:ext uri="{BB962C8B-B14F-4D97-AF65-F5344CB8AC3E}">
        <p14:creationId xmlns:p14="http://schemas.microsoft.com/office/powerpoint/2010/main" xmlns="" val="2660739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a:stretch>
            <a:fillRect/>
          </a:stretch>
        </p:blipFill>
        <p:spPr bwMode="auto">
          <a:xfrm>
            <a:off x="1487096" y="260648"/>
            <a:ext cx="5713432" cy="2879037"/>
          </a:xfrm>
          <a:prstGeom prst="rect">
            <a:avLst/>
          </a:prstGeom>
          <a:noFill/>
          <a:ln w="9525">
            <a:noFill/>
            <a:miter lim="800000"/>
            <a:headEnd/>
            <a:tailEnd/>
          </a:ln>
        </p:spPr>
      </p:pic>
      <p:pic>
        <p:nvPicPr>
          <p:cNvPr id="3" name="Рисунок 2"/>
          <p:cNvPicPr/>
          <p:nvPr/>
        </p:nvPicPr>
        <p:blipFill>
          <a:blip r:embed="rId3"/>
          <a:srcRect/>
          <a:stretch>
            <a:fillRect/>
          </a:stretch>
        </p:blipFill>
        <p:spPr bwMode="auto">
          <a:xfrm>
            <a:off x="1475656" y="3284984"/>
            <a:ext cx="5724872" cy="3044478"/>
          </a:xfrm>
          <a:prstGeom prst="rect">
            <a:avLst/>
          </a:prstGeom>
          <a:noFill/>
          <a:ln w="9525">
            <a:noFill/>
            <a:miter lim="800000"/>
            <a:headEnd/>
            <a:tailEnd/>
          </a:ln>
        </p:spPr>
      </p:pic>
      <p:sp>
        <p:nvSpPr>
          <p:cNvPr id="4" name="Rectangle 5"/>
          <p:cNvSpPr>
            <a:spLocks noChangeArrowheads="1"/>
          </p:cNvSpPr>
          <p:nvPr/>
        </p:nvSpPr>
        <p:spPr bwMode="auto">
          <a:xfrm>
            <a:off x="0" y="14288"/>
            <a:ext cx="9144000" cy="385762"/>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a:solidFill>
                  <a:srgbClr val="FFFFFF"/>
                </a:solidFill>
                <a:latin typeface="Times New Roman Tj" pitchFamily="18" charset="-52"/>
              </a:rPr>
              <a:t>                ДОНИШГОЊИ ДАВЛАТИИ ТИЉОРАТИ ТОЉИКИСТОН</a:t>
            </a:r>
          </a:p>
          <a:p>
            <a:endParaRPr lang="ru-RU" sz="2000" dirty="0"/>
          </a:p>
        </p:txBody>
      </p:sp>
      <p:sp>
        <p:nvSpPr>
          <p:cNvPr id="5" name="Rectangle 5"/>
          <p:cNvSpPr>
            <a:spLocks noChangeArrowheads="1"/>
          </p:cNvSpPr>
          <p:nvPr/>
        </p:nvSpPr>
        <p:spPr bwMode="auto">
          <a:xfrm>
            <a:off x="0" y="6443660"/>
            <a:ext cx="9144000" cy="414340"/>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smtClean="0">
                <a:solidFill>
                  <a:srgbClr val="FFFFFF"/>
                </a:solidFill>
                <a:latin typeface="Times New Roman Tj" pitchFamily="18" charset="-52"/>
              </a:rPr>
              <a:t>ДУШАНБЕ – 2015 </a:t>
            </a:r>
          </a:p>
          <a:p>
            <a:endParaRPr lang="ru-RU" sz="2000" dirty="0"/>
          </a:p>
        </p:txBody>
      </p:sp>
      <p:pic>
        <p:nvPicPr>
          <p:cNvPr id="6" name="Рисунок 2" descr="C:\Documents and Settings\Abit2011\Рабочий стол\1\ЛОГОТИПИ ДОНИШГОХ нав_1.png"/>
          <p:cNvPicPr>
            <a:picLocks noChangeAspect="1" noChangeArrowheads="1"/>
          </p:cNvPicPr>
          <p:nvPr/>
        </p:nvPicPr>
        <p:blipFill>
          <a:blip r:embed="rId4"/>
          <a:srcRect/>
          <a:stretch>
            <a:fillRect/>
          </a:stretch>
        </p:blipFill>
        <p:spPr bwMode="auto">
          <a:xfrm>
            <a:off x="160559" y="0"/>
            <a:ext cx="417600" cy="412070"/>
          </a:xfrm>
          <a:prstGeom prst="rect">
            <a:avLst/>
          </a:prstGeom>
          <a:noFill/>
          <a:ln w="9525">
            <a:noFill/>
            <a:miter lim="800000"/>
            <a:headEnd/>
            <a:tailEnd/>
          </a:ln>
        </p:spPr>
      </p:pic>
    </p:spTree>
    <p:extLst>
      <p:ext uri="{BB962C8B-B14F-4D97-AF65-F5344CB8AC3E}">
        <p14:creationId xmlns:p14="http://schemas.microsoft.com/office/powerpoint/2010/main" xmlns="" val="23243040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5720" y="1643050"/>
            <a:ext cx="8501122" cy="4429156"/>
          </a:xfrm>
        </p:spPr>
        <p:txBody>
          <a:bodyPr>
            <a:normAutofit/>
          </a:bodyPr>
          <a:lstStyle/>
          <a:p>
            <a:pPr marL="269875" lvl="0" indent="-269875" algn="just">
              <a:buFont typeface="Wingdings" pitchFamily="2" charset="2"/>
              <a:buChar char="Ø"/>
            </a:pPr>
            <a:r>
              <a:rPr lang="ru-RU" sz="2800" dirty="0" err="1" smtClean="0">
                <a:solidFill>
                  <a:schemeClr val="tx1"/>
                </a:solidFill>
                <a:latin typeface="Times New Roman Tj" pitchFamily="18" charset="-52"/>
              </a:rPr>
              <a:t>Лоињаи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Шабакаи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Осиёи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Марказии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кафолати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сифат</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ва</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аккредитатсия</a:t>
            </a:r>
            <a:r>
              <a:rPr lang="ru-RU" sz="2800" dirty="0" smtClean="0">
                <a:solidFill>
                  <a:schemeClr val="tx1"/>
                </a:solidFill>
                <a:latin typeface="Times New Roman Tj" pitchFamily="18" charset="-52"/>
              </a:rPr>
              <a:t> </a:t>
            </a:r>
            <a:r>
              <a:rPr lang="en-US" sz="2800" dirty="0" smtClean="0">
                <a:solidFill>
                  <a:schemeClr val="tx1"/>
                </a:solidFill>
              </a:rPr>
              <a:t>CANQA</a:t>
            </a:r>
            <a:r>
              <a:rPr lang="ru-RU" sz="2800" dirty="0" smtClean="0">
                <a:solidFill>
                  <a:schemeClr val="tx1"/>
                </a:solidFill>
                <a:latin typeface="Times New Roman Tj" pitchFamily="18" charset="-52"/>
              </a:rPr>
              <a:t>», (2009-2012) </a:t>
            </a:r>
            <a:r>
              <a:rPr lang="ru-RU" sz="2800" dirty="0" err="1" smtClean="0">
                <a:solidFill>
                  <a:schemeClr val="tx1"/>
                </a:solidFill>
                <a:latin typeface="Times New Roman Tj" pitchFamily="18" charset="-52"/>
              </a:rPr>
              <a:t>њамоњангсози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лоиња</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дотсент</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Сангинов</a:t>
            </a:r>
            <a:r>
              <a:rPr lang="ru-RU" sz="2800" dirty="0" smtClean="0">
                <a:solidFill>
                  <a:schemeClr val="tx1"/>
                </a:solidFill>
                <a:latin typeface="Times New Roman Tj" pitchFamily="18" charset="-52"/>
              </a:rPr>
              <a:t> Н. С.;</a:t>
            </a:r>
          </a:p>
          <a:p>
            <a:pPr marL="269875" lvl="0" indent="-269875" algn="just">
              <a:buFont typeface="Wingdings" pitchFamily="2" charset="2"/>
              <a:buChar char="Ø"/>
            </a:pPr>
            <a:r>
              <a:rPr lang="ru-RU" sz="2800" dirty="0" err="1" smtClean="0">
                <a:solidFill>
                  <a:schemeClr val="tx1"/>
                </a:solidFill>
                <a:latin typeface="Times New Roman Tj" pitchFamily="18" charset="-52"/>
              </a:rPr>
              <a:t>Лоињаи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Байналмилаликунонии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тањсилоти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олї</a:t>
            </a:r>
            <a:r>
              <a:rPr lang="ru-RU" sz="2800" dirty="0" smtClean="0">
                <a:solidFill>
                  <a:schemeClr val="tx1"/>
                </a:solidFill>
                <a:latin typeface="Times New Roman Tj" pitchFamily="18" charset="-52"/>
              </a:rPr>
              <a:t>», (2010-2013) </a:t>
            </a:r>
            <a:r>
              <a:rPr lang="ru-RU" sz="2800" dirty="0" err="1" smtClean="0">
                <a:solidFill>
                  <a:schemeClr val="tx1"/>
                </a:solidFill>
                <a:latin typeface="Times New Roman Tj" pitchFamily="18" charset="-52"/>
              </a:rPr>
              <a:t>њамоњангсози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лоиња</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дотсент</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Ќодирова</a:t>
            </a:r>
            <a:r>
              <a:rPr lang="ru-RU" sz="2800" dirty="0" smtClean="0">
                <a:solidFill>
                  <a:schemeClr val="tx1"/>
                </a:solidFill>
                <a:latin typeface="Times New Roman Tj" pitchFamily="18" charset="-52"/>
              </a:rPr>
              <a:t> З</a:t>
            </a:r>
            <a:r>
              <a:rPr lang="en-US" sz="2800" dirty="0" smtClean="0">
                <a:solidFill>
                  <a:schemeClr val="tx1"/>
                </a:solidFill>
              </a:rPr>
              <a:t>.</a:t>
            </a:r>
            <a:r>
              <a:rPr lang="ru-RU" sz="2800" dirty="0" smtClean="0">
                <a:solidFill>
                  <a:schemeClr val="tx1"/>
                </a:solidFill>
                <a:latin typeface="Times New Roman Tj" pitchFamily="18" charset="-52"/>
              </a:rPr>
              <a:t>Њ</a:t>
            </a:r>
            <a:r>
              <a:rPr lang="en-US" sz="2800" dirty="0" smtClean="0">
                <a:solidFill>
                  <a:schemeClr val="tx1"/>
                </a:solidFill>
              </a:rPr>
              <a:t>.;</a:t>
            </a:r>
            <a:endParaRPr lang="ru-RU" sz="2800" dirty="0" smtClean="0">
              <a:solidFill>
                <a:schemeClr val="tx1"/>
              </a:solidFill>
              <a:latin typeface="Times New Roman Tj" pitchFamily="18" charset="-52"/>
            </a:endParaRPr>
          </a:p>
          <a:p>
            <a:pPr marL="269875" lvl="0" indent="-269875" algn="just">
              <a:buFont typeface="Wingdings" pitchFamily="2" charset="2"/>
              <a:buChar char="Ø"/>
            </a:pPr>
            <a:r>
              <a:rPr lang="ru-RU" sz="2800" dirty="0" err="1" smtClean="0">
                <a:solidFill>
                  <a:schemeClr val="tx1"/>
                </a:solidFill>
                <a:latin typeface="Times New Roman Tj" pitchFamily="18" charset="-52"/>
              </a:rPr>
              <a:t>Лоињаи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Њамкории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Евроосиёї</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барои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такмил</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ва</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камолот</a:t>
            </a:r>
            <a:r>
              <a:rPr lang="ru-RU" sz="2800" dirty="0" smtClean="0">
                <a:solidFill>
                  <a:schemeClr val="tx1"/>
                </a:solidFill>
                <a:latin typeface="Times New Roman Tj" pitchFamily="18" charset="-52"/>
              </a:rPr>
              <a:t>», (2010-2012), </a:t>
            </a:r>
            <a:r>
              <a:rPr lang="ru-RU" sz="2800" dirty="0" err="1" smtClean="0">
                <a:solidFill>
                  <a:schemeClr val="tx1"/>
                </a:solidFill>
                <a:latin typeface="Times New Roman Tj" pitchFamily="18" charset="-52"/>
              </a:rPr>
              <a:t>њамоњангсози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лоиња</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дотсент</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Шаропов</a:t>
            </a:r>
            <a:r>
              <a:rPr lang="ru-RU" sz="2800" dirty="0" smtClean="0">
                <a:solidFill>
                  <a:schemeClr val="tx1"/>
                </a:solidFill>
                <a:latin typeface="Times New Roman Tj" pitchFamily="18" charset="-52"/>
              </a:rPr>
              <a:t> Ф.Р.</a:t>
            </a:r>
          </a:p>
          <a:p>
            <a:endParaRPr lang="ru-RU" sz="2800" dirty="0"/>
          </a:p>
        </p:txBody>
      </p:sp>
      <p:sp>
        <p:nvSpPr>
          <p:cNvPr id="4" name="Rectangle 5"/>
          <p:cNvSpPr>
            <a:spLocks noChangeArrowheads="1"/>
          </p:cNvSpPr>
          <p:nvPr/>
        </p:nvSpPr>
        <p:spPr bwMode="auto">
          <a:xfrm>
            <a:off x="0" y="6443660"/>
            <a:ext cx="9144000" cy="414340"/>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smtClean="0">
                <a:solidFill>
                  <a:srgbClr val="FFFFFF"/>
                </a:solidFill>
                <a:latin typeface="Times New Roman Tj" pitchFamily="18" charset="-52"/>
              </a:rPr>
              <a:t>ДУШАНБЕ – 2015 </a:t>
            </a:r>
          </a:p>
          <a:p>
            <a:endParaRPr lang="ru-RU" sz="2000" dirty="0"/>
          </a:p>
        </p:txBody>
      </p:sp>
      <p:sp>
        <p:nvSpPr>
          <p:cNvPr id="5" name="Rectangle 5"/>
          <p:cNvSpPr>
            <a:spLocks noChangeArrowheads="1"/>
          </p:cNvSpPr>
          <p:nvPr/>
        </p:nvSpPr>
        <p:spPr bwMode="auto">
          <a:xfrm>
            <a:off x="0" y="14288"/>
            <a:ext cx="9144000" cy="385762"/>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a:solidFill>
                  <a:srgbClr val="FFFFFF"/>
                </a:solidFill>
                <a:latin typeface="Times New Roman Tj" pitchFamily="18" charset="-52"/>
              </a:rPr>
              <a:t>                ДОНИШГОЊИ ДАВЛАТИИ ТИЉОРАТИ ТОЉИКИСТОН</a:t>
            </a:r>
          </a:p>
          <a:p>
            <a:endParaRPr lang="ru-RU" sz="2000" dirty="0"/>
          </a:p>
        </p:txBody>
      </p:sp>
      <p:sp>
        <p:nvSpPr>
          <p:cNvPr id="8" name="Заголовок 1"/>
          <p:cNvSpPr>
            <a:spLocks noGrp="1"/>
          </p:cNvSpPr>
          <p:nvPr>
            <p:ph type="ctrTitle"/>
          </p:nvPr>
        </p:nvSpPr>
        <p:spPr>
          <a:xfrm>
            <a:off x="285720" y="571480"/>
            <a:ext cx="8501122" cy="1071570"/>
          </a:xfrm>
        </p:spPr>
        <p:txBody>
          <a:bodyPr>
            <a:normAutofit/>
          </a:bodyPr>
          <a:lstStyle/>
          <a:p>
            <a:r>
              <a:rPr lang="ru-RU" sz="2800" b="1" dirty="0" err="1" smtClean="0">
                <a:latin typeface="Times New Roman Tj" pitchFamily="18" charset="-52"/>
              </a:rPr>
              <a:t>Лоињањои</a:t>
            </a:r>
            <a:r>
              <a:rPr lang="ru-RU" sz="2800" b="1" dirty="0" smtClean="0">
                <a:latin typeface="Times New Roman Tj" pitchFamily="18" charset="-52"/>
              </a:rPr>
              <a:t> </a:t>
            </a:r>
            <a:r>
              <a:rPr lang="ru-RU" sz="2800" b="1" dirty="0" err="1" smtClean="0">
                <a:latin typeface="Times New Roman Tj" pitchFamily="18" charset="-52"/>
              </a:rPr>
              <a:t>байналмилалии</a:t>
            </a:r>
            <a:r>
              <a:rPr lang="ru-RU" sz="2800" b="1" dirty="0" smtClean="0">
                <a:latin typeface="Times New Roman Tj" pitchFamily="18" charset="-52"/>
              </a:rPr>
              <a:t> </a:t>
            </a:r>
            <a:r>
              <a:rPr lang="ru-RU" sz="2800" b="1" dirty="0" err="1" smtClean="0">
                <a:latin typeface="Times New Roman Tj" pitchFamily="18" charset="-52"/>
              </a:rPr>
              <a:t>амалигардида</a:t>
            </a:r>
            <a:r>
              <a:rPr lang="ru-RU" sz="2800" b="1" dirty="0" smtClean="0">
                <a:latin typeface="Times New Roman Tj" pitchFamily="18" charset="-52"/>
              </a:rPr>
              <a:t> дар </a:t>
            </a:r>
            <a:r>
              <a:rPr lang="ru-RU" sz="2800" b="1" dirty="0" err="1" smtClean="0">
                <a:latin typeface="Times New Roman Tj" pitchFamily="18" charset="-52"/>
              </a:rPr>
              <a:t>марњилаи</a:t>
            </a:r>
            <a:r>
              <a:rPr lang="ru-RU" sz="2800" b="1" dirty="0" smtClean="0">
                <a:latin typeface="Times New Roman Tj" pitchFamily="18" charset="-52"/>
              </a:rPr>
              <a:t> </a:t>
            </a:r>
            <a:r>
              <a:rPr lang="ru-RU" sz="2800" b="1" dirty="0" err="1" smtClean="0">
                <a:latin typeface="Times New Roman Tj" pitchFamily="18" charset="-52"/>
              </a:rPr>
              <a:t>сеюм</a:t>
            </a:r>
            <a:endParaRPr lang="ru-RU" sz="2800" dirty="0"/>
          </a:p>
        </p:txBody>
      </p:sp>
      <p:pic>
        <p:nvPicPr>
          <p:cNvPr id="9" name="Рисунок 2" descr="C:\Documents and Settings\Abit2011\Рабочий стол\1\ЛОГОТИПИ ДОНИШГОХ нав_1.png"/>
          <p:cNvPicPr>
            <a:picLocks noChangeAspect="1" noChangeArrowheads="1"/>
          </p:cNvPicPr>
          <p:nvPr/>
        </p:nvPicPr>
        <p:blipFill>
          <a:blip r:embed="rId2"/>
          <a:srcRect/>
          <a:stretch>
            <a:fillRect/>
          </a:stretch>
        </p:blipFill>
        <p:spPr bwMode="auto">
          <a:xfrm>
            <a:off x="160559" y="0"/>
            <a:ext cx="417600" cy="41207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143536" y="142852"/>
            <a:ext cx="4000496" cy="5143512"/>
          </a:xfrm>
        </p:spPr>
        <p:txBody>
          <a:bodyPr>
            <a:noAutofit/>
          </a:bodyPr>
          <a:lstStyle/>
          <a:p>
            <a:pPr indent="457200" algn="just" defTabSz="363538" eaLnBrk="1" fontAlgn="auto" hangingPunct="1">
              <a:spcAft>
                <a:spcPts val="0"/>
              </a:spcAft>
              <a:defRPr/>
            </a:pPr>
            <a:r>
              <a:rPr lang="ru-RU" sz="1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Tj" pitchFamily="18" charset="-52"/>
              </a:rPr>
              <a:t/>
            </a:r>
            <a:br>
              <a:rPr lang="ru-RU" sz="1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Tj" pitchFamily="18" charset="-52"/>
              </a:rPr>
            </a:br>
            <a:r>
              <a:rPr lang="ru-RU" sz="1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Tj" pitchFamily="18" charset="-52"/>
              </a:rPr>
              <a:t/>
            </a:r>
            <a:br>
              <a:rPr lang="ru-RU" sz="1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Tj" pitchFamily="18" charset="-52"/>
              </a:rPr>
            </a:br>
            <a:r>
              <a:rPr lang="ru-RU" sz="1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Tj" pitchFamily="18" charset="-52"/>
              </a:rPr>
              <a:t/>
            </a:r>
            <a:br>
              <a:rPr lang="ru-RU" sz="1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Tj" pitchFamily="18" charset="-52"/>
              </a:rPr>
            </a:br>
            <a:r>
              <a:rPr lang="ru-RU" sz="1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Tj" pitchFamily="18" charset="-52"/>
              </a:rPr>
              <a:t/>
            </a:r>
            <a:br>
              <a:rPr lang="ru-RU" sz="1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Tj" pitchFamily="18" charset="-52"/>
              </a:rPr>
            </a:br>
            <a:r>
              <a:rPr lang="ru-RU" sz="1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Tj" pitchFamily="18" charset="-52"/>
              </a:rPr>
              <a:t/>
            </a:r>
            <a:br>
              <a:rPr lang="ru-RU" sz="1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Tj" pitchFamily="18" charset="-52"/>
              </a:rPr>
            </a:br>
            <a:r>
              <a:rPr lang="ru-RU" sz="1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Tj" pitchFamily="18" charset="-52"/>
              </a:rPr>
              <a:t/>
            </a:r>
            <a:br>
              <a:rPr lang="ru-RU" sz="1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Tj" pitchFamily="18" charset="-52"/>
              </a:rPr>
            </a:br>
            <a:r>
              <a:rPr lang="ru-RU" sz="1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Tj" pitchFamily="18" charset="-52"/>
              </a:rPr>
              <a:t/>
            </a:r>
            <a:br>
              <a:rPr lang="ru-RU" sz="1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Tj" pitchFamily="18" charset="-52"/>
              </a:rPr>
            </a:br>
            <a:r>
              <a:rPr lang="ru-RU" sz="1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Tj" pitchFamily="18" charset="-52"/>
              </a:rPr>
              <a:t/>
            </a:r>
            <a:br>
              <a:rPr lang="ru-RU" sz="1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Tj" pitchFamily="18" charset="-52"/>
              </a:rPr>
            </a:br>
            <a:r>
              <a:rPr lang="en-US" sz="1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Tj" pitchFamily="18" charset="-52"/>
              </a:rPr>
              <a:t>	</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«Дар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Донишгоњи</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давлатии</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тиљорати</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Тољикистон</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бо</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татбиќи</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низоми</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кредитї</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б</a:t>
            </a:r>
            <a:r>
              <a:rPr lang="ru-RU" sz="1600" b="1" i="1" dirty="0">
                <a:ln w="1905"/>
                <a:solidFill>
                  <a:srgbClr val="0000CC"/>
                </a:solidFill>
                <a:effectLst>
                  <a:innerShdw blurRad="69850" dist="43180" dir="5400000">
                    <a:srgbClr val="000000">
                      <a:alpha val="65000"/>
                    </a:srgbClr>
                  </a:innerShdw>
                </a:effectLst>
                <a:latin typeface="Times New Roman Tj" pitchFamily="18" charset="-52"/>
              </a:rPr>
              <a:t>а</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як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ќатор</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дастовардњо</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ноил</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шудаанд</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Дар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давоми</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панљ</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соли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охир</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дар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донишгоњи</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мазкур</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дигаргунињои</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куллї</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ба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миён</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омадаанд</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Аз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љумла</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робитаи</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донишгоњ</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ба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муассисањои</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таълимии</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кишварњои</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хориљї</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вусъат</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ёфта</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заминаи</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моддиву</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техники он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хеле</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бењтар</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шудааст</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Донишгоњ</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барои</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гузаштан</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ба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низоми</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нав</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мутахассисони</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хориљиро</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љалб</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карда,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њамзамон</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бо</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ин,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барои</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таљрибаомўзии</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устодон</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дар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дигар</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кишварњо</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имконият</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пайдо</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кардааст</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ва</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дар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натиљаи</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љорї</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кардани</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низоми</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мазкур</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ба баланд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гардидани</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сифати</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таълим</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муваффаќ</a:t>
            </a:r>
            <a:r>
              <a:rPr lang="en-US"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шудааст</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b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br>
            <a:r>
              <a:rPr lang="ru-RU" sz="1600" b="1" i="1" dirty="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smtClean="0">
                <a:ln w="1905"/>
                <a:solidFill>
                  <a:srgbClr val="0000CC"/>
                </a:solidFill>
                <a:effectLst>
                  <a:innerShdw blurRad="69850" dist="43180" dir="5400000">
                    <a:srgbClr val="000000">
                      <a:alpha val="65000"/>
                    </a:srgbClr>
                  </a:innerShdw>
                </a:effectLst>
                <a:latin typeface="Times New Roman Tj" pitchFamily="18" charset="-52"/>
              </a:rPr>
              <a:t>Эмомалї</a:t>
            </a:r>
            <a:r>
              <a:rPr lang="en-US" sz="1600" b="1" i="1" dirty="0" smtClean="0">
                <a:ln w="1905"/>
                <a:solidFill>
                  <a:srgbClr val="0000CC"/>
                </a:solidFill>
                <a:effectLst>
                  <a:innerShdw blurRad="69850" dist="43180" dir="5400000">
                    <a:srgbClr val="000000">
                      <a:alpha val="65000"/>
                    </a:srgbClr>
                  </a:innerShdw>
                </a:effectLst>
                <a:latin typeface="Times New Roman Tj" pitchFamily="18" charset="-52"/>
              </a:rPr>
              <a:t> </a:t>
            </a:r>
            <a:r>
              <a:rPr lang="ru-RU" sz="1600" b="1" i="1" dirty="0" err="1">
                <a:ln w="1905"/>
                <a:solidFill>
                  <a:srgbClr val="0000CC"/>
                </a:solidFill>
                <a:effectLst>
                  <a:innerShdw blurRad="69850" dist="43180" dir="5400000">
                    <a:srgbClr val="000000">
                      <a:alpha val="65000"/>
                    </a:srgbClr>
                  </a:innerShdw>
                </a:effectLst>
                <a:latin typeface="Times New Roman Tj" pitchFamily="18" charset="-52"/>
              </a:rPr>
              <a:t>Рањмон</a:t>
            </a:r>
            <a:r>
              <a:rPr lang="ru-RU" sz="1600" b="1" i="1" dirty="0">
                <a:ln w="1905"/>
                <a:solidFill>
                  <a:srgbClr val="0000CC"/>
                </a:solidFill>
                <a:effectLst>
                  <a:innerShdw blurRad="69850" dist="43180" dir="5400000">
                    <a:srgbClr val="000000">
                      <a:alpha val="65000"/>
                    </a:srgbClr>
                  </a:innerShdw>
                </a:effectLst>
                <a:latin typeface="Times New Roman Tj" pitchFamily="18" charset="-52"/>
              </a:rPr>
              <a:t/>
            </a:r>
            <a:br>
              <a:rPr lang="ru-RU" sz="1600" b="1" i="1" dirty="0">
                <a:ln w="1905"/>
                <a:solidFill>
                  <a:srgbClr val="0000CC"/>
                </a:solidFill>
                <a:effectLst>
                  <a:innerShdw blurRad="69850" dist="43180" dir="5400000">
                    <a:srgbClr val="000000">
                      <a:alpha val="65000"/>
                    </a:srgbClr>
                  </a:innerShdw>
                </a:effectLst>
                <a:latin typeface="Times New Roman Tj" pitchFamily="18" charset="-52"/>
              </a:rPr>
            </a:br>
            <a:r>
              <a:rPr lang="en-US" sz="1600" b="1" dirty="0">
                <a:ln w="1905"/>
                <a:solidFill>
                  <a:srgbClr val="0000CC"/>
                </a:solidFill>
                <a:effectLst>
                  <a:innerShdw blurRad="69850" dist="43180" dir="5400000">
                    <a:srgbClr val="000000">
                      <a:alpha val="65000"/>
                    </a:srgbClr>
                  </a:innerShdw>
                </a:effectLst>
                <a:latin typeface="Times New Roman Tj" pitchFamily="18" charset="-52"/>
              </a:rPr>
              <a:t> </a:t>
            </a:r>
            <a:r>
              <a:rPr lang="ru-RU" sz="1600" b="1" dirty="0">
                <a:ln w="1905"/>
                <a:solidFill>
                  <a:srgbClr val="0000CC"/>
                </a:solidFill>
                <a:effectLst>
                  <a:innerShdw blurRad="69850" dist="43180" dir="5400000">
                    <a:srgbClr val="000000">
                      <a:alpha val="65000"/>
                    </a:srgbClr>
                  </a:innerShdw>
                </a:effectLst>
                <a:latin typeface="Times New Roman Tj" pitchFamily="18" charset="-52"/>
              </a:rPr>
              <a:t>       </a:t>
            </a:r>
            <a:r>
              <a:rPr lang="ru-RU" sz="1600" b="1" dirty="0">
                <a:ln w="1905"/>
                <a:solidFill>
                  <a:srgbClr val="FF0000"/>
                </a:solidFill>
                <a:effectLst>
                  <a:innerShdw blurRad="69850" dist="43180" dir="5400000">
                    <a:srgbClr val="000000">
                      <a:alpha val="65000"/>
                    </a:srgbClr>
                  </a:innerShdw>
                </a:effectLst>
                <a:latin typeface="Times New Roman Tj" pitchFamily="18" charset="-52"/>
              </a:rPr>
              <a:t>(Аз </a:t>
            </a:r>
            <a:r>
              <a:rPr lang="ru-RU" sz="1600" b="1" dirty="0" err="1">
                <a:ln w="1905"/>
                <a:solidFill>
                  <a:srgbClr val="FF0000"/>
                </a:solidFill>
                <a:effectLst>
                  <a:innerShdw blurRad="69850" dist="43180" dir="5400000">
                    <a:srgbClr val="000000">
                      <a:alpha val="65000"/>
                    </a:srgbClr>
                  </a:innerShdw>
                </a:effectLst>
                <a:latin typeface="Times New Roman Tj" pitchFamily="18" charset="-52"/>
              </a:rPr>
              <a:t>суханронии</a:t>
            </a:r>
            <a:r>
              <a:rPr lang="ru-RU" sz="1600" b="1" dirty="0">
                <a:ln w="1905"/>
                <a:solidFill>
                  <a:srgbClr val="FF0000"/>
                </a:solidFill>
                <a:effectLst>
                  <a:innerShdw blurRad="69850" dist="43180" dir="5400000">
                    <a:srgbClr val="000000">
                      <a:alpha val="65000"/>
                    </a:srgbClr>
                  </a:innerShdw>
                </a:effectLst>
                <a:latin typeface="Times New Roman Tj" pitchFamily="18" charset="-52"/>
              </a:rPr>
              <a:t> </a:t>
            </a:r>
            <a:r>
              <a:rPr lang="ru-RU" sz="1600" b="1" dirty="0" err="1">
                <a:ln w="1905"/>
                <a:solidFill>
                  <a:srgbClr val="FF0000"/>
                </a:solidFill>
                <a:effectLst>
                  <a:innerShdw blurRad="69850" dist="43180" dir="5400000">
                    <a:srgbClr val="000000">
                      <a:alpha val="65000"/>
                    </a:srgbClr>
                  </a:innerShdw>
                </a:effectLst>
                <a:latin typeface="Times New Roman Tj" pitchFamily="18" charset="-52"/>
              </a:rPr>
              <a:t>Президенти</a:t>
            </a:r>
            <a:r>
              <a:rPr lang="ru-RU" sz="1600" b="1" dirty="0">
                <a:ln w="1905"/>
                <a:solidFill>
                  <a:srgbClr val="FF0000"/>
                </a:solidFill>
                <a:effectLst>
                  <a:innerShdw blurRad="69850" dist="43180" dir="5400000">
                    <a:srgbClr val="000000">
                      <a:alpha val="65000"/>
                    </a:srgbClr>
                  </a:innerShdw>
                </a:effectLst>
                <a:latin typeface="Times New Roman Tj" pitchFamily="18" charset="-52"/>
              </a:rPr>
              <a:t> </a:t>
            </a:r>
            <a:r>
              <a:rPr lang="ru-RU" sz="1600" b="1" dirty="0" err="1">
                <a:ln w="1905"/>
                <a:solidFill>
                  <a:srgbClr val="FF0000"/>
                </a:solidFill>
                <a:effectLst>
                  <a:innerShdw blurRad="69850" dist="43180" dir="5400000">
                    <a:srgbClr val="000000">
                      <a:alpha val="65000"/>
                    </a:srgbClr>
                  </a:innerShdw>
                </a:effectLst>
                <a:latin typeface="Times New Roman Tj" pitchFamily="18" charset="-52"/>
              </a:rPr>
              <a:t>Љумњурии</a:t>
            </a:r>
            <a:r>
              <a:rPr lang="ru-RU" sz="1600" b="1" dirty="0">
                <a:ln w="1905"/>
                <a:solidFill>
                  <a:srgbClr val="FF0000"/>
                </a:solidFill>
                <a:effectLst>
                  <a:innerShdw blurRad="69850" dist="43180" dir="5400000">
                    <a:srgbClr val="000000">
                      <a:alpha val="65000"/>
                    </a:srgbClr>
                  </a:innerShdw>
                </a:effectLst>
                <a:latin typeface="Times New Roman Tj" pitchFamily="18" charset="-52"/>
              </a:rPr>
              <a:t> </a:t>
            </a:r>
            <a:r>
              <a:rPr lang="ru-RU" sz="1600" b="1" dirty="0" err="1">
                <a:ln w="1905"/>
                <a:solidFill>
                  <a:srgbClr val="FF0000"/>
                </a:solidFill>
                <a:effectLst>
                  <a:innerShdw blurRad="69850" dist="43180" dir="5400000">
                    <a:srgbClr val="000000">
                      <a:alpha val="65000"/>
                    </a:srgbClr>
                  </a:innerShdw>
                </a:effectLst>
                <a:latin typeface="Times New Roman Tj" pitchFamily="18" charset="-52"/>
              </a:rPr>
              <a:t>Тољикистон</a:t>
            </a:r>
            <a:r>
              <a:rPr lang="ru-RU" sz="1600" b="1" dirty="0">
                <a:ln w="1905"/>
                <a:solidFill>
                  <a:srgbClr val="FF0000"/>
                </a:solidFill>
                <a:effectLst>
                  <a:innerShdw blurRad="69850" dist="43180" dir="5400000">
                    <a:srgbClr val="000000">
                      <a:alpha val="65000"/>
                    </a:srgbClr>
                  </a:innerShdw>
                </a:effectLst>
                <a:latin typeface="Times New Roman Tj" pitchFamily="18" charset="-52"/>
              </a:rPr>
              <a:t> </a:t>
            </a:r>
            <a:r>
              <a:rPr lang="ru-RU" sz="1600" b="1" dirty="0" err="1">
                <a:ln w="1905"/>
                <a:solidFill>
                  <a:srgbClr val="FF0000"/>
                </a:solidFill>
                <a:effectLst>
                  <a:innerShdw blurRad="69850" dist="43180" dir="5400000">
                    <a:srgbClr val="000000">
                      <a:alpha val="65000"/>
                    </a:srgbClr>
                  </a:innerShdw>
                </a:effectLst>
                <a:latin typeface="Times New Roman Tj" pitchFamily="18" charset="-52"/>
              </a:rPr>
              <a:t>Эмомалї</a:t>
            </a:r>
            <a:r>
              <a:rPr lang="ru-RU" sz="1600" b="1" dirty="0">
                <a:ln w="1905"/>
                <a:solidFill>
                  <a:srgbClr val="FF0000"/>
                </a:solidFill>
                <a:effectLst>
                  <a:innerShdw blurRad="69850" dist="43180" dir="5400000">
                    <a:srgbClr val="000000">
                      <a:alpha val="65000"/>
                    </a:srgbClr>
                  </a:innerShdw>
                </a:effectLst>
                <a:latin typeface="Times New Roman Tj" pitchFamily="18" charset="-52"/>
              </a:rPr>
              <a:t> </a:t>
            </a:r>
            <a:r>
              <a:rPr lang="en-US" sz="1600" b="1" dirty="0">
                <a:ln w="1905"/>
                <a:solidFill>
                  <a:srgbClr val="FF0000"/>
                </a:solidFill>
                <a:effectLst>
                  <a:innerShdw blurRad="69850" dist="43180" dir="5400000">
                    <a:srgbClr val="000000">
                      <a:alpha val="65000"/>
                    </a:srgbClr>
                  </a:innerShdw>
                </a:effectLst>
                <a:latin typeface="Times New Roman Tj" pitchFamily="18" charset="-52"/>
              </a:rPr>
              <a:t> </a:t>
            </a:r>
            <a:r>
              <a:rPr lang="ru-RU" sz="1600" b="1" dirty="0" err="1">
                <a:ln w="1905"/>
                <a:solidFill>
                  <a:srgbClr val="FF0000"/>
                </a:solidFill>
                <a:effectLst>
                  <a:innerShdw blurRad="69850" dist="43180" dir="5400000">
                    <a:srgbClr val="000000">
                      <a:alpha val="65000"/>
                    </a:srgbClr>
                  </a:innerShdw>
                </a:effectLst>
                <a:latin typeface="Times New Roman Tj" pitchFamily="18" charset="-52"/>
              </a:rPr>
              <a:t>Рањмон</a:t>
            </a:r>
            <a:r>
              <a:rPr lang="ru-RU" sz="1600" b="1" dirty="0">
                <a:ln w="1905"/>
                <a:solidFill>
                  <a:srgbClr val="FF0000"/>
                </a:solidFill>
                <a:effectLst>
                  <a:innerShdw blurRad="69850" dist="43180" dir="5400000">
                    <a:srgbClr val="000000">
                      <a:alpha val="65000"/>
                    </a:srgbClr>
                  </a:innerShdw>
                </a:effectLst>
                <a:latin typeface="Times New Roman Tj" pitchFamily="18" charset="-52"/>
              </a:rPr>
              <a:t> дар </a:t>
            </a:r>
            <a:r>
              <a:rPr lang="ru-RU" sz="1600" b="1" dirty="0" err="1">
                <a:ln w="1905"/>
                <a:solidFill>
                  <a:srgbClr val="FF0000"/>
                </a:solidFill>
                <a:effectLst>
                  <a:innerShdw blurRad="69850" dist="43180" dir="5400000">
                    <a:srgbClr val="000000">
                      <a:alpha val="65000"/>
                    </a:srgbClr>
                  </a:innerShdw>
                </a:effectLst>
                <a:latin typeface="Times New Roman Tj" pitchFamily="18" charset="-52"/>
              </a:rPr>
              <a:t>Рўзи</a:t>
            </a:r>
            <a:r>
              <a:rPr lang="ru-RU" sz="1600" b="1" dirty="0">
                <a:ln w="1905"/>
                <a:solidFill>
                  <a:srgbClr val="FF0000"/>
                </a:solidFill>
                <a:effectLst>
                  <a:innerShdw blurRad="69850" dist="43180" dir="5400000">
                    <a:srgbClr val="000000">
                      <a:alpha val="65000"/>
                    </a:srgbClr>
                  </a:innerShdw>
                </a:effectLst>
                <a:latin typeface="Times New Roman Tj" pitchFamily="18" charset="-52"/>
              </a:rPr>
              <a:t> </a:t>
            </a:r>
            <a:r>
              <a:rPr lang="ru-RU" sz="1600" b="1" dirty="0" err="1">
                <a:ln w="1905"/>
                <a:solidFill>
                  <a:srgbClr val="FF0000"/>
                </a:solidFill>
                <a:effectLst>
                  <a:innerShdw blurRad="69850" dist="43180" dir="5400000">
                    <a:srgbClr val="000000">
                      <a:alpha val="65000"/>
                    </a:srgbClr>
                  </a:innerShdw>
                </a:effectLst>
                <a:latin typeface="Times New Roman Tj" pitchFamily="18" charset="-52"/>
              </a:rPr>
              <a:t>дониш</a:t>
            </a:r>
            <a:r>
              <a:rPr lang="ru-RU" sz="1600" b="1" dirty="0">
                <a:ln w="1905"/>
                <a:solidFill>
                  <a:srgbClr val="FF0000"/>
                </a:solidFill>
                <a:effectLst>
                  <a:innerShdw blurRad="69850" dist="43180" dir="5400000">
                    <a:srgbClr val="000000">
                      <a:alpha val="65000"/>
                    </a:srgbClr>
                  </a:innerShdw>
                </a:effectLst>
                <a:latin typeface="Times New Roman Tj" pitchFamily="18" charset="-52"/>
              </a:rPr>
              <a:t>, </a:t>
            </a:r>
            <a:r>
              <a:rPr lang="ru-RU" sz="1600" b="1" dirty="0" err="1">
                <a:ln w="1905"/>
                <a:solidFill>
                  <a:srgbClr val="FF0000"/>
                </a:solidFill>
                <a:effectLst>
                  <a:innerShdw blurRad="69850" dist="43180" dir="5400000">
                    <a:srgbClr val="000000">
                      <a:alpha val="65000"/>
                    </a:srgbClr>
                  </a:innerShdw>
                </a:effectLst>
                <a:latin typeface="Times New Roman Tj" pitchFamily="18" charset="-52"/>
              </a:rPr>
              <a:t>санаи</a:t>
            </a:r>
            <a:r>
              <a:rPr lang="ru-RU" sz="1600" b="1" dirty="0">
                <a:ln w="1905"/>
                <a:solidFill>
                  <a:srgbClr val="FF0000"/>
                </a:solidFill>
                <a:effectLst>
                  <a:innerShdw blurRad="69850" dist="43180" dir="5400000">
                    <a:srgbClr val="000000">
                      <a:alpha val="65000"/>
                    </a:srgbClr>
                  </a:innerShdw>
                </a:effectLst>
                <a:latin typeface="Times New Roman Tj" pitchFamily="18" charset="-52"/>
              </a:rPr>
              <a:t> 01.09.2009 </a:t>
            </a:r>
            <a:r>
              <a:rPr lang="ru-RU" sz="1600" b="1" dirty="0" smtClean="0">
                <a:ln w="1905"/>
                <a:solidFill>
                  <a:srgbClr val="FF0000"/>
                </a:solidFill>
                <a:effectLst>
                  <a:innerShdw blurRad="69850" dist="43180" dir="5400000">
                    <a:srgbClr val="000000">
                      <a:alpha val="65000"/>
                    </a:srgbClr>
                  </a:innerShdw>
                </a:effectLst>
                <a:latin typeface="Times New Roman Tj" pitchFamily="18" charset="-52"/>
              </a:rPr>
              <a:t/>
            </a:r>
            <a:br>
              <a:rPr lang="ru-RU" sz="1600" b="1" dirty="0" smtClean="0">
                <a:ln w="1905"/>
                <a:solidFill>
                  <a:srgbClr val="FF0000"/>
                </a:solidFill>
                <a:effectLst>
                  <a:innerShdw blurRad="69850" dist="43180" dir="5400000">
                    <a:srgbClr val="000000">
                      <a:alpha val="65000"/>
                    </a:srgbClr>
                  </a:innerShdw>
                </a:effectLst>
                <a:latin typeface="Times New Roman Tj" pitchFamily="18" charset="-52"/>
              </a:rPr>
            </a:br>
            <a:r>
              <a:rPr lang="ru-RU" sz="1600" b="1" dirty="0" smtClean="0">
                <a:ln w="1905"/>
                <a:solidFill>
                  <a:srgbClr val="FF0000"/>
                </a:solidFill>
                <a:effectLst>
                  <a:innerShdw blurRad="69850" dist="43180" dir="5400000">
                    <a:srgbClr val="000000">
                      <a:alpha val="65000"/>
                    </a:srgbClr>
                  </a:innerShdw>
                </a:effectLst>
                <a:latin typeface="Times New Roman Tj" pitchFamily="18" charset="-52"/>
              </a:rPr>
              <a:t>дар </a:t>
            </a:r>
            <a:r>
              <a:rPr lang="ru-RU" sz="1600" b="1" dirty="0" err="1" smtClean="0">
                <a:ln w="1905"/>
                <a:solidFill>
                  <a:srgbClr val="FF0000"/>
                </a:solidFill>
                <a:effectLst>
                  <a:innerShdw blurRad="69850" dist="43180" dir="5400000">
                    <a:srgbClr val="000000">
                      <a:alpha val="65000"/>
                    </a:srgbClr>
                  </a:innerShdw>
                </a:effectLst>
                <a:latin typeface="Times New Roman Tj" pitchFamily="18" charset="-52"/>
              </a:rPr>
              <a:t>Донишгоњи</a:t>
            </a:r>
            <a:r>
              <a:rPr lang="ru-RU" sz="1600" b="1" dirty="0" smtClean="0">
                <a:ln w="1905"/>
                <a:solidFill>
                  <a:srgbClr val="FF0000"/>
                </a:solidFill>
                <a:effectLst>
                  <a:innerShdw blurRad="69850" dist="43180" dir="5400000">
                    <a:srgbClr val="000000">
                      <a:alpha val="65000"/>
                    </a:srgbClr>
                  </a:innerShdw>
                </a:effectLst>
                <a:latin typeface="Times New Roman Tj" pitchFamily="18" charset="-52"/>
              </a:rPr>
              <a:t> </a:t>
            </a:r>
            <a:r>
              <a:rPr lang="ru-RU" sz="1600" b="1" dirty="0" err="1" smtClean="0">
                <a:ln w="1905"/>
                <a:solidFill>
                  <a:srgbClr val="FF0000"/>
                </a:solidFill>
                <a:effectLst>
                  <a:innerShdw blurRad="69850" dist="43180" dir="5400000">
                    <a:srgbClr val="000000">
                      <a:alpha val="65000"/>
                    </a:srgbClr>
                  </a:innerShdw>
                </a:effectLst>
                <a:latin typeface="Times New Roman Tj" pitchFamily="18" charset="-52"/>
              </a:rPr>
              <a:t>давлатии</a:t>
            </a:r>
            <a:r>
              <a:rPr lang="ru-RU" sz="1600" b="1" dirty="0" smtClean="0">
                <a:ln w="1905"/>
                <a:solidFill>
                  <a:srgbClr val="FF0000"/>
                </a:solidFill>
                <a:effectLst>
                  <a:innerShdw blurRad="69850" dist="43180" dir="5400000">
                    <a:srgbClr val="000000">
                      <a:alpha val="65000"/>
                    </a:srgbClr>
                  </a:innerShdw>
                </a:effectLst>
                <a:latin typeface="Times New Roman Tj" pitchFamily="18" charset="-52"/>
              </a:rPr>
              <a:t> </a:t>
            </a:r>
            <a:r>
              <a:rPr lang="ru-RU" sz="1600" b="1" dirty="0" err="1" smtClean="0">
                <a:ln w="1905"/>
                <a:solidFill>
                  <a:srgbClr val="FF0000"/>
                </a:solidFill>
                <a:effectLst>
                  <a:innerShdw blurRad="69850" dist="43180" dir="5400000">
                    <a:srgbClr val="000000">
                      <a:alpha val="65000"/>
                    </a:srgbClr>
                  </a:innerShdw>
                </a:effectLst>
                <a:latin typeface="Times New Roman Tj" pitchFamily="18" charset="-52"/>
              </a:rPr>
              <a:t>тиљорат</a:t>
            </a:r>
            <a:r>
              <a:rPr lang="ru-RU" sz="1600" b="1" dirty="0" smtClean="0">
                <a:ln w="1905"/>
                <a:solidFill>
                  <a:srgbClr val="FF0000"/>
                </a:solidFill>
                <a:effectLst>
                  <a:innerShdw blurRad="69850" dist="43180" dir="5400000">
                    <a:srgbClr val="000000">
                      <a:alpha val="65000"/>
                    </a:srgbClr>
                  </a:innerShdw>
                </a:effectLst>
                <a:latin typeface="Times New Roman Tj" pitchFamily="18" charset="-52"/>
              </a:rPr>
              <a:t> </a:t>
            </a:r>
            <a:r>
              <a:rPr lang="ru-RU" sz="1600" b="1" dirty="0" err="1" smtClean="0">
                <a:ln w="1905"/>
                <a:solidFill>
                  <a:srgbClr val="FF0000"/>
                </a:solidFill>
                <a:effectLst>
                  <a:innerShdw blurRad="69850" dist="43180" dir="5400000">
                    <a:srgbClr val="000000">
                      <a:alpha val="65000"/>
                    </a:srgbClr>
                  </a:innerShdw>
                </a:effectLst>
                <a:latin typeface="Times New Roman Tj" pitchFamily="18" charset="-52"/>
              </a:rPr>
              <a:t>Тољикистон</a:t>
            </a:r>
            <a:r>
              <a:rPr lang="ru-RU" sz="1600" b="1" dirty="0" smtClean="0">
                <a:ln w="1905"/>
                <a:solidFill>
                  <a:srgbClr val="FF0000"/>
                </a:solidFill>
                <a:effectLst>
                  <a:innerShdw blurRad="69850" dist="43180" dir="5400000">
                    <a:srgbClr val="000000">
                      <a:alpha val="65000"/>
                    </a:srgbClr>
                  </a:innerShdw>
                </a:effectLst>
                <a:latin typeface="Times New Roman Tj" pitchFamily="18" charset="-52"/>
              </a:rPr>
              <a:t>)</a:t>
            </a:r>
            <a:r>
              <a:rPr lang="ru-RU" sz="1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Tj" pitchFamily="18" charset="-52"/>
              </a:rPr>
              <a:t/>
            </a:r>
            <a:br>
              <a:rPr lang="ru-RU" sz="1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Tj" pitchFamily="18" charset="-52"/>
              </a:rPr>
            </a:br>
            <a:r>
              <a:rPr lang="ru-RU" sz="1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Tj" pitchFamily="18" charset="-52"/>
              </a:rPr>
              <a:t> </a:t>
            </a:r>
            <a:r>
              <a:rPr lang="ru-RU" sz="1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Tj" pitchFamily="18" charset="-52"/>
              </a:rPr>
              <a:t>                                                                                                                                       </a:t>
            </a:r>
            <a:endParaRPr lang="ru-RU" sz="1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Tj" pitchFamily="18" charset="-52"/>
            </a:endParaRPr>
          </a:p>
        </p:txBody>
      </p:sp>
      <p:pic>
        <p:nvPicPr>
          <p:cNvPr id="2052" name="Picture 4" descr="D20_0275"/>
          <p:cNvPicPr>
            <a:picLocks noChangeAspect="1" noChangeArrowheads="1"/>
          </p:cNvPicPr>
          <p:nvPr/>
        </p:nvPicPr>
        <p:blipFill>
          <a:blip r:embed="rId3" cstate="print"/>
          <a:srcRect/>
          <a:stretch>
            <a:fillRect/>
          </a:stretch>
        </p:blipFill>
        <p:spPr bwMode="auto">
          <a:xfrm>
            <a:off x="71406" y="1142984"/>
            <a:ext cx="5000660" cy="37862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4340" name="Rectangle 5"/>
          <p:cNvSpPr>
            <a:spLocks noChangeArrowheads="1"/>
          </p:cNvSpPr>
          <p:nvPr/>
        </p:nvSpPr>
        <p:spPr bwMode="auto">
          <a:xfrm>
            <a:off x="0" y="14288"/>
            <a:ext cx="9144000" cy="385762"/>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a:solidFill>
                  <a:srgbClr val="FFFFFF"/>
                </a:solidFill>
                <a:latin typeface="Times New Roman Tj" pitchFamily="18" charset="-52"/>
              </a:rPr>
              <a:t>                ДОНИШГОЊИ ДАВЛАТИИ ТИЉОРАТИ ТОЉИКИСТОН</a:t>
            </a:r>
          </a:p>
          <a:p>
            <a:endParaRPr lang="ru-RU" sz="2000" dirty="0"/>
          </a:p>
        </p:txBody>
      </p:sp>
      <p:sp>
        <p:nvSpPr>
          <p:cNvPr id="6" name="Rectangle 5"/>
          <p:cNvSpPr>
            <a:spLocks noChangeArrowheads="1"/>
          </p:cNvSpPr>
          <p:nvPr/>
        </p:nvSpPr>
        <p:spPr bwMode="auto">
          <a:xfrm>
            <a:off x="0" y="6443660"/>
            <a:ext cx="9144000" cy="414340"/>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smtClean="0">
                <a:solidFill>
                  <a:srgbClr val="FFFFFF"/>
                </a:solidFill>
                <a:latin typeface="Times New Roman Tj" pitchFamily="18" charset="-52"/>
              </a:rPr>
              <a:t>ДУШАНБЕ – 2015 </a:t>
            </a:r>
          </a:p>
          <a:p>
            <a:endParaRPr lang="ru-RU" sz="2000" dirty="0"/>
          </a:p>
        </p:txBody>
      </p:sp>
      <p:pic>
        <p:nvPicPr>
          <p:cNvPr id="7" name="Рисунок 2" descr="C:\Documents and Settings\Abit2011\Рабочий стол\1\ЛОГОТИПИ ДОНИШГОХ нав_1.png"/>
          <p:cNvPicPr>
            <a:picLocks noChangeAspect="1" noChangeArrowheads="1"/>
          </p:cNvPicPr>
          <p:nvPr/>
        </p:nvPicPr>
        <p:blipFill>
          <a:blip r:embed="rId4"/>
          <a:srcRect/>
          <a:stretch>
            <a:fillRect/>
          </a:stretch>
        </p:blipFill>
        <p:spPr bwMode="auto">
          <a:xfrm>
            <a:off x="160559" y="0"/>
            <a:ext cx="417600" cy="41207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71462"/>
            <a:ext cx="8058152" cy="1470025"/>
          </a:xfrm>
        </p:spPr>
        <p:txBody>
          <a:bodyPr>
            <a:normAutofit/>
          </a:bodyPr>
          <a:lstStyle/>
          <a:p>
            <a:r>
              <a:rPr lang="ru-RU" sz="2800" b="1" dirty="0" err="1" smtClean="0">
                <a:latin typeface="Times New Roman Tj" pitchFamily="18" charset="-52"/>
              </a:rPr>
              <a:t>Натиљањои</a:t>
            </a:r>
            <a:r>
              <a:rPr lang="ru-RU" sz="2800" b="1" dirty="0" smtClean="0">
                <a:latin typeface="Times New Roman Tj" pitchFamily="18" charset="-52"/>
              </a:rPr>
              <a:t>  </a:t>
            </a:r>
            <a:r>
              <a:rPr lang="ru-RU" sz="2800" b="1" dirty="0" err="1" smtClean="0">
                <a:latin typeface="Times New Roman Tj" pitchFamily="18" charset="-52"/>
              </a:rPr>
              <a:t>ноилгардида</a:t>
            </a:r>
            <a:r>
              <a:rPr lang="ru-RU" sz="2800" b="1" dirty="0" smtClean="0">
                <a:latin typeface="Times New Roman Tj" pitchFamily="18" charset="-52"/>
              </a:rPr>
              <a:t> дар </a:t>
            </a:r>
            <a:r>
              <a:rPr lang="ru-RU" sz="2800" b="1" dirty="0" err="1" smtClean="0">
                <a:latin typeface="Times New Roman Tj" pitchFamily="18" charset="-52"/>
              </a:rPr>
              <a:t>марњилаи</a:t>
            </a:r>
            <a:r>
              <a:rPr lang="ru-RU" sz="2800" b="1" dirty="0" smtClean="0">
                <a:latin typeface="Times New Roman Tj" pitchFamily="18" charset="-52"/>
              </a:rPr>
              <a:t> </a:t>
            </a:r>
            <a:r>
              <a:rPr lang="ru-RU" sz="2800" b="1" dirty="0" err="1" smtClean="0">
                <a:latin typeface="Times New Roman Tj" pitchFamily="18" charset="-52"/>
              </a:rPr>
              <a:t>чорум</a:t>
            </a:r>
            <a:endParaRPr lang="ru-RU" sz="2800" b="1" dirty="0">
              <a:latin typeface="Times New Roman Tj" pitchFamily="18" charset="-52"/>
            </a:endParaRPr>
          </a:p>
        </p:txBody>
      </p:sp>
      <p:sp>
        <p:nvSpPr>
          <p:cNvPr id="3" name="Подзаголовок 2"/>
          <p:cNvSpPr>
            <a:spLocks noGrp="1"/>
          </p:cNvSpPr>
          <p:nvPr>
            <p:ph type="subTitle" idx="1"/>
          </p:nvPr>
        </p:nvSpPr>
        <p:spPr>
          <a:xfrm>
            <a:off x="285720" y="1357298"/>
            <a:ext cx="8643998" cy="4786346"/>
          </a:xfrm>
        </p:spPr>
        <p:txBody>
          <a:bodyPr>
            <a:noAutofit/>
          </a:bodyPr>
          <a:lstStyle/>
          <a:p>
            <a:pPr marL="452438" lvl="0" indent="-365125" algn="just">
              <a:buFont typeface="Wingdings" pitchFamily="2" charset="2"/>
              <a:buChar char="Ø"/>
            </a:pPr>
            <a:endParaRPr lang="ru-RU" sz="1900" dirty="0" smtClean="0">
              <a:solidFill>
                <a:schemeClr val="tx1"/>
              </a:solidFill>
              <a:latin typeface="Times New Roman Tj" pitchFamily="18" charset="-52"/>
            </a:endParaRPr>
          </a:p>
          <a:p>
            <a:pPr marL="452438" lvl="0" indent="-365125" algn="l">
              <a:buFont typeface="Wingdings" pitchFamily="2" charset="2"/>
              <a:buChar char="Ø"/>
            </a:pPr>
            <a:endParaRPr lang="ru-RU" sz="1900" dirty="0">
              <a:solidFill>
                <a:schemeClr val="tx1"/>
              </a:solidFill>
              <a:latin typeface="Times New Roman Tj" pitchFamily="18" charset="-52"/>
            </a:endParaRPr>
          </a:p>
        </p:txBody>
      </p:sp>
      <p:sp>
        <p:nvSpPr>
          <p:cNvPr id="4" name="Rectangle 5"/>
          <p:cNvSpPr>
            <a:spLocks noChangeArrowheads="1"/>
          </p:cNvSpPr>
          <p:nvPr/>
        </p:nvSpPr>
        <p:spPr bwMode="auto">
          <a:xfrm>
            <a:off x="0" y="14288"/>
            <a:ext cx="9144000" cy="385762"/>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a:solidFill>
                  <a:srgbClr val="FFFFFF"/>
                </a:solidFill>
                <a:latin typeface="Times New Roman Tj" pitchFamily="18" charset="-52"/>
              </a:rPr>
              <a:t>                ДОНИШГОЊИ ДАВЛАТИИ ТИЉОРАТИ ТОЉИКИСТОН</a:t>
            </a:r>
          </a:p>
          <a:p>
            <a:endParaRPr lang="ru-RU" sz="2000" dirty="0"/>
          </a:p>
        </p:txBody>
      </p:sp>
      <p:sp>
        <p:nvSpPr>
          <p:cNvPr id="6" name="Rectangle 5"/>
          <p:cNvSpPr>
            <a:spLocks noChangeArrowheads="1"/>
          </p:cNvSpPr>
          <p:nvPr/>
        </p:nvSpPr>
        <p:spPr bwMode="auto">
          <a:xfrm>
            <a:off x="0" y="6443660"/>
            <a:ext cx="9144000" cy="414340"/>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smtClean="0">
                <a:solidFill>
                  <a:srgbClr val="FFFFFF"/>
                </a:solidFill>
                <a:latin typeface="Times New Roman Tj" pitchFamily="18" charset="-52"/>
              </a:rPr>
              <a:t>ДУШАНБЕ – 2015 </a:t>
            </a:r>
          </a:p>
          <a:p>
            <a:endParaRPr lang="ru-RU" sz="2000" dirty="0"/>
          </a:p>
        </p:txBody>
      </p:sp>
      <p:sp>
        <p:nvSpPr>
          <p:cNvPr id="8" name="Подзаголовок 2"/>
          <p:cNvSpPr txBox="1">
            <a:spLocks/>
          </p:cNvSpPr>
          <p:nvPr/>
        </p:nvSpPr>
        <p:spPr>
          <a:xfrm>
            <a:off x="285720" y="1000108"/>
            <a:ext cx="8643998" cy="4786346"/>
          </a:xfrm>
          <a:prstGeom prst="rect">
            <a:avLst/>
          </a:prstGeom>
        </p:spPr>
        <p:txBody>
          <a:bodyPr vert="horz" lIns="91440" tIns="45720" rIns="91440" bIns="45720" rtlCol="0">
            <a:noAutofit/>
          </a:bodyPr>
          <a:lstStyle/>
          <a:p>
            <a:pPr marL="361950" indent="-361950">
              <a:spcBef>
                <a:spcPct val="20000"/>
              </a:spcBef>
              <a:buFont typeface="Wingdings" pitchFamily="2" charset="2"/>
              <a:buChar char="Ø"/>
            </a:pPr>
            <a:endParaRPr lang="ru-RU" sz="1900" dirty="0" smtClean="0">
              <a:latin typeface="Times New Roman Tj" pitchFamily="18" charset="-52"/>
            </a:endParaRPr>
          </a:p>
          <a:p>
            <a:pPr marL="361950" indent="-361950">
              <a:spcBef>
                <a:spcPct val="20000"/>
              </a:spcBef>
              <a:buFont typeface="Wingdings" pitchFamily="2" charset="2"/>
              <a:buChar char="Ø"/>
            </a:pPr>
            <a:endParaRPr lang="ru-RU" sz="1900" dirty="0">
              <a:latin typeface="Times New Roman Tj" pitchFamily="18" charset="-52"/>
            </a:endParaRPr>
          </a:p>
        </p:txBody>
      </p:sp>
      <p:sp>
        <p:nvSpPr>
          <p:cNvPr id="11" name="Подзаголовок 2"/>
          <p:cNvSpPr txBox="1">
            <a:spLocks/>
          </p:cNvSpPr>
          <p:nvPr/>
        </p:nvSpPr>
        <p:spPr>
          <a:xfrm>
            <a:off x="71438" y="1142984"/>
            <a:ext cx="8858280" cy="4429156"/>
          </a:xfrm>
          <a:prstGeom prst="rect">
            <a:avLst/>
          </a:prstGeom>
        </p:spPr>
        <p:txBody>
          <a:bodyPr vert="horz" lIns="91440" tIns="45720" rIns="91440" bIns="45720" rtlCol="0">
            <a:noAutofit/>
          </a:bodyPr>
          <a:lstStyle/>
          <a:p>
            <a:pPr marL="266700" indent="-266700" algn="just">
              <a:buFont typeface="Wingdings" pitchFamily="2" charset="2"/>
              <a:buChar char="Ø"/>
            </a:pPr>
            <a:r>
              <a:rPr lang="tg-Cyrl-TJ" sz="1900" dirty="0" smtClean="0">
                <a:latin typeface="Times New Roman Tj" pitchFamily="18" charset="-52"/>
              </a:rPr>
              <a:t>Бо ќарори Шўрои олимони донишгоњ аз  23.12.2010 гурўњи корї љињати љамъбасти натиљањои татбиќи низоми кредитии тањсилот дар донишгоњ, муайян намудани </a:t>
            </a:r>
            <a:r>
              <a:rPr lang="ru-RU" sz="1900" dirty="0" err="1">
                <a:latin typeface="Times New Roman Tj" pitchFamily="18" charset="-52"/>
              </a:rPr>
              <a:t>масъалањои</a:t>
            </a:r>
            <a:r>
              <a:rPr lang="ru-RU" sz="2000" dirty="0"/>
              <a:t> </a:t>
            </a:r>
            <a:r>
              <a:rPr lang="tg-Cyrl-TJ" sz="1900" dirty="0" smtClean="0">
                <a:latin typeface="Times New Roman Tj" pitchFamily="18" charset="-52"/>
              </a:rPr>
              <a:t>мављудаи њалталаб ва ворид намудани таѓйирот дар раванди таълим бо дарназардошти мутобиќ гардонидани он ба стандартњои байналмилалии тањсилот таъсис дода шуд;</a:t>
            </a:r>
            <a:endParaRPr lang="ru-RU" sz="1900" dirty="0" smtClean="0">
              <a:latin typeface="Times New Roman Tj" pitchFamily="18" charset="-52"/>
            </a:endParaRPr>
          </a:p>
          <a:p>
            <a:pPr marL="266700" lvl="0" indent="-266700" algn="just">
              <a:buFont typeface="Wingdings" pitchFamily="2" charset="2"/>
              <a:buChar char="Ø"/>
            </a:pPr>
            <a:r>
              <a:rPr lang="tg-Cyrl-TJ" sz="1900" dirty="0" smtClean="0">
                <a:latin typeface="Times New Roman Tj" pitchFamily="18" charset="-52"/>
              </a:rPr>
              <a:t>Дар доираи барномањои байналмилалии Темпус, Ерасмус Мундус (Ерасмус+), Бунёди Сорос ва дастгирии молиявии онњо устодони донишгоњ ба  донишгоњњои   Украина, Белорусия, Ќазоќистон, Ќирѓизистон, Олмон, Белгия, Испания, Франсия, Италия, Англия, Зелендияи Нав сафар намуда, таљрибаи пешќадами онњо тавсияњои љор</a:t>
            </a:r>
            <a:r>
              <a:rPr lang="tg-Cyrl-TJ" sz="1900" dirty="0">
                <a:latin typeface="Times New Roman Tj" pitchFamily="18" charset="-52"/>
              </a:rPr>
              <a:t>ї</a:t>
            </a:r>
            <a:r>
              <a:rPr lang="tg-Cyrl-TJ" sz="1900" dirty="0" smtClean="0">
                <a:latin typeface="Times New Roman Tj" pitchFamily="18" charset="-52"/>
              </a:rPr>
              <a:t> карда шуданд;</a:t>
            </a:r>
            <a:endParaRPr lang="ru-RU" sz="1900" dirty="0" smtClean="0">
              <a:latin typeface="Times New Roman Tj" pitchFamily="18" charset="-52"/>
            </a:endParaRPr>
          </a:p>
          <a:p>
            <a:pPr marL="266700" lvl="0" indent="-266700" algn="just">
              <a:buFont typeface="Wingdings" pitchFamily="2" charset="2"/>
              <a:buChar char="Ø"/>
            </a:pPr>
            <a:r>
              <a:rPr lang="tg-Cyrl-TJ" sz="1900" dirty="0" smtClean="0">
                <a:latin typeface="Times New Roman Tj" pitchFamily="18" charset="-52"/>
              </a:rPr>
              <a:t>Таљрибаи баъзе донишгоњњои Љумњурии Ќазоќистонро истифода бурда, дар љадвали тафриќаи холњо бањои FX  илова  карда шуд, ки аз 45 то 50 холро дарбар мегирад. Донишљўёне, ки бањои FX- ро соњиб мешаванд, бе омўзиши такрории фан ва пардохти маблаѓи иловагї њуќуќи боз як маротиба  супоридани имтињонро пайдо мекунанд.</a:t>
            </a:r>
            <a:endParaRPr lang="ru-RU" sz="1900" dirty="0" smtClean="0">
              <a:latin typeface="Times New Roman Tj" pitchFamily="18" charset="-52"/>
            </a:endParaRPr>
          </a:p>
          <a:p>
            <a:pPr marL="0" marR="0" lvl="0" indent="0" algn="ctr"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ru-RU" sz="1900" b="0" i="0" u="none" strike="noStrike" kern="1200" cap="none" spc="0" normalizeH="0" baseline="0" noProof="0" dirty="0">
              <a:ln>
                <a:noFill/>
              </a:ln>
              <a:solidFill>
                <a:schemeClr val="tx1">
                  <a:tint val="75000"/>
                </a:schemeClr>
              </a:solidFill>
              <a:effectLst/>
              <a:uLnTx/>
              <a:uFillTx/>
              <a:latin typeface="Times New Roman Tj" pitchFamily="18" charset="-52"/>
            </a:endParaRPr>
          </a:p>
        </p:txBody>
      </p:sp>
      <p:pic>
        <p:nvPicPr>
          <p:cNvPr id="9" name="Рисунок 2" descr="C:\Documents and Settings\Abit2011\Рабочий стол\1\ЛОГОТИПИ ДОНИШГОХ нав_1.png"/>
          <p:cNvPicPr>
            <a:picLocks noChangeAspect="1" noChangeArrowheads="1"/>
          </p:cNvPicPr>
          <p:nvPr/>
        </p:nvPicPr>
        <p:blipFill>
          <a:blip r:embed="rId2"/>
          <a:srcRect/>
          <a:stretch>
            <a:fillRect/>
          </a:stretch>
        </p:blipFill>
        <p:spPr bwMode="auto">
          <a:xfrm>
            <a:off x="160559" y="0"/>
            <a:ext cx="417600" cy="41207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0" y="14288"/>
            <a:ext cx="9144000" cy="385762"/>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a:solidFill>
                  <a:srgbClr val="FFFFFF"/>
                </a:solidFill>
                <a:latin typeface="Times New Roman Tj" pitchFamily="18" charset="-52"/>
              </a:rPr>
              <a:t>                ДОНИШГОЊИ ДАВЛАТИИ ТИЉОРАТИ ТОЉИКИСТОН</a:t>
            </a:r>
          </a:p>
          <a:p>
            <a:endParaRPr lang="ru-RU" sz="2000" dirty="0"/>
          </a:p>
        </p:txBody>
      </p:sp>
      <p:sp>
        <p:nvSpPr>
          <p:cNvPr id="4" name="Rectangle 5"/>
          <p:cNvSpPr>
            <a:spLocks noChangeArrowheads="1"/>
          </p:cNvSpPr>
          <p:nvPr/>
        </p:nvSpPr>
        <p:spPr bwMode="auto">
          <a:xfrm>
            <a:off x="0" y="6443660"/>
            <a:ext cx="9144000" cy="414340"/>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smtClean="0">
                <a:solidFill>
                  <a:srgbClr val="FFFFFF"/>
                </a:solidFill>
                <a:latin typeface="Times New Roman Tj" pitchFamily="18" charset="-52"/>
              </a:rPr>
              <a:t>ДУШАНБЕ – 2015 </a:t>
            </a:r>
          </a:p>
          <a:p>
            <a:endParaRPr lang="ru-RU" sz="2000" dirty="0"/>
          </a:p>
        </p:txBody>
      </p:sp>
      <p:pic>
        <p:nvPicPr>
          <p:cNvPr id="7" name="Рисунок 2" descr="C:\Documents and Settings\Abit2011\Рабочий стол\1\ЛОГОТИПИ ДОНИШГОХ нав_1.png"/>
          <p:cNvPicPr>
            <a:picLocks noChangeAspect="1" noChangeArrowheads="1"/>
          </p:cNvPicPr>
          <p:nvPr/>
        </p:nvPicPr>
        <p:blipFill>
          <a:blip r:embed="rId3"/>
          <a:srcRect/>
          <a:stretch>
            <a:fillRect/>
          </a:stretch>
        </p:blipFill>
        <p:spPr bwMode="auto">
          <a:xfrm>
            <a:off x="160559" y="0"/>
            <a:ext cx="417600" cy="412070"/>
          </a:xfrm>
          <a:prstGeom prst="rect">
            <a:avLst/>
          </a:prstGeom>
          <a:noFill/>
          <a:ln w="9525">
            <a:noFill/>
            <a:miter lim="800000"/>
            <a:headEnd/>
            <a:tailEnd/>
          </a:ln>
        </p:spPr>
      </p:pic>
      <p:graphicFrame>
        <p:nvGraphicFramePr>
          <p:cNvPr id="8" name="Таблица 7"/>
          <p:cNvGraphicFramePr>
            <a:graphicFrameLocks noGrp="1"/>
          </p:cNvGraphicFramePr>
          <p:nvPr/>
        </p:nvGraphicFramePr>
        <p:xfrm>
          <a:off x="142844" y="714356"/>
          <a:ext cx="8786873" cy="5643597"/>
        </p:xfrm>
        <a:graphic>
          <a:graphicData uri="http://schemas.openxmlformats.org/drawingml/2006/table">
            <a:tbl>
              <a:tblPr/>
              <a:tblGrid>
                <a:gridCol w="2104972"/>
                <a:gridCol w="1803768"/>
                <a:gridCol w="2306929"/>
                <a:gridCol w="2571204"/>
              </a:tblGrid>
              <a:tr h="806229">
                <a:tc>
                  <a:txBody>
                    <a:bodyPr/>
                    <a:lstStyle/>
                    <a:p>
                      <a:pPr algn="ctr">
                        <a:lnSpc>
                          <a:spcPct val="115000"/>
                        </a:lnSpc>
                        <a:spcAft>
                          <a:spcPts val="0"/>
                        </a:spcAft>
                      </a:pPr>
                      <a:r>
                        <a:rPr lang="ru-RU" sz="2000" b="1" i="1" dirty="0" err="1">
                          <a:latin typeface="Times New Roman Tj" pitchFamily="18" charset="-52"/>
                          <a:ea typeface="Calibri"/>
                          <a:cs typeface="Times New Roman"/>
                        </a:rPr>
                        <a:t>Ифодаи</a:t>
                      </a:r>
                      <a:r>
                        <a:rPr lang="ru-RU" sz="2000" b="1" i="1" dirty="0">
                          <a:latin typeface="Times New Roman Tj" pitchFamily="18" charset="-52"/>
                          <a:ea typeface="Calibri"/>
                          <a:cs typeface="Times New Roman"/>
                        </a:rPr>
                        <a:t> </a:t>
                      </a:r>
                      <a:endParaRPr lang="ru-RU" sz="2000" i="1" dirty="0">
                        <a:latin typeface="Times New Roman Tj" pitchFamily="18" charset="-52"/>
                        <a:ea typeface="Calibri"/>
                        <a:cs typeface="Times New Roman"/>
                      </a:endParaRPr>
                    </a:p>
                    <a:p>
                      <a:pPr algn="ctr">
                        <a:lnSpc>
                          <a:spcPct val="115000"/>
                        </a:lnSpc>
                        <a:spcAft>
                          <a:spcPts val="0"/>
                        </a:spcAft>
                      </a:pPr>
                      <a:r>
                        <a:rPr lang="ru-RU" sz="2000" b="1" i="1" dirty="0" err="1" smtClean="0">
                          <a:latin typeface="Times New Roman Tj" pitchFamily="18" charset="-52"/>
                          <a:ea typeface="Calibri"/>
                          <a:cs typeface="Times New Roman"/>
                        </a:rPr>
                        <a:t>њуруфии</a:t>
                      </a:r>
                      <a:r>
                        <a:rPr lang="ru-RU" sz="2000" b="1" i="1" dirty="0" smtClean="0">
                          <a:latin typeface="Times New Roman Tj" pitchFamily="18" charset="-52"/>
                          <a:ea typeface="Calibri"/>
                          <a:cs typeface="Times New Roman"/>
                        </a:rPr>
                        <a:t> </a:t>
                      </a:r>
                      <a:r>
                        <a:rPr lang="ru-RU" sz="2000" b="1" i="1" dirty="0" err="1">
                          <a:latin typeface="Times New Roman Tj" pitchFamily="18" charset="-52"/>
                          <a:ea typeface="Calibri"/>
                          <a:cs typeface="Times New Roman"/>
                        </a:rPr>
                        <a:t>бањо</a:t>
                      </a:r>
                      <a:endParaRPr lang="ru-RU" sz="2000" i="1" dirty="0">
                        <a:latin typeface="Times New Roman Tj" pitchFamily="18" charset="-5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lnSpc>
                          <a:spcPct val="115000"/>
                        </a:lnSpc>
                        <a:spcAft>
                          <a:spcPts val="0"/>
                        </a:spcAft>
                      </a:pPr>
                      <a:r>
                        <a:rPr lang="ru-RU" sz="2000" b="1" i="1" dirty="0" err="1">
                          <a:latin typeface="Times New Roman Tj" pitchFamily="18" charset="-52"/>
                          <a:ea typeface="Calibri"/>
                          <a:cs typeface="Times New Roman"/>
                        </a:rPr>
                        <a:t>Ифодаи</a:t>
                      </a:r>
                      <a:r>
                        <a:rPr lang="ru-RU" sz="2000" b="1" i="1" dirty="0">
                          <a:latin typeface="Times New Roman Tj" pitchFamily="18" charset="-52"/>
                          <a:ea typeface="Calibri"/>
                          <a:cs typeface="Times New Roman"/>
                        </a:rPr>
                        <a:t> </a:t>
                      </a:r>
                      <a:endParaRPr lang="ru-RU" sz="2000" i="1" dirty="0">
                        <a:latin typeface="Times New Roman Tj" pitchFamily="18" charset="-52"/>
                        <a:ea typeface="Calibri"/>
                        <a:cs typeface="Times New Roman"/>
                      </a:endParaRPr>
                    </a:p>
                    <a:p>
                      <a:pPr algn="ctr">
                        <a:lnSpc>
                          <a:spcPct val="115000"/>
                        </a:lnSpc>
                        <a:spcAft>
                          <a:spcPts val="0"/>
                        </a:spcAft>
                      </a:pPr>
                      <a:r>
                        <a:rPr lang="ru-RU" sz="2000" b="1" i="1" dirty="0" err="1">
                          <a:latin typeface="Times New Roman Tj" pitchFamily="18" charset="-52"/>
                          <a:ea typeface="Calibri"/>
                          <a:cs typeface="Times New Roman"/>
                        </a:rPr>
                        <a:t>ададии</a:t>
                      </a:r>
                      <a:r>
                        <a:rPr lang="ru-RU" sz="2000" b="1" i="1" dirty="0">
                          <a:latin typeface="Times New Roman Tj" pitchFamily="18" charset="-52"/>
                          <a:ea typeface="Calibri"/>
                          <a:cs typeface="Times New Roman"/>
                        </a:rPr>
                        <a:t> </a:t>
                      </a:r>
                      <a:r>
                        <a:rPr lang="ru-RU" sz="2000" b="1" i="1" dirty="0" err="1">
                          <a:latin typeface="Times New Roman Tj" pitchFamily="18" charset="-52"/>
                          <a:ea typeface="Calibri"/>
                          <a:cs typeface="Times New Roman"/>
                        </a:rPr>
                        <a:t>бањо</a:t>
                      </a:r>
                      <a:endParaRPr lang="ru-RU" sz="2000" i="1" dirty="0">
                        <a:latin typeface="Times New Roman Tj" pitchFamily="18" charset="-5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lnSpc>
                          <a:spcPct val="115000"/>
                        </a:lnSpc>
                        <a:spcAft>
                          <a:spcPts val="0"/>
                        </a:spcAft>
                      </a:pPr>
                      <a:r>
                        <a:rPr lang="ru-RU" sz="2000" b="1" i="1" dirty="0" err="1">
                          <a:latin typeface="Times New Roman Tj" pitchFamily="18" charset="-52"/>
                          <a:ea typeface="Calibri"/>
                          <a:cs typeface="Times New Roman"/>
                        </a:rPr>
                        <a:t>Фоизи</a:t>
                      </a:r>
                      <a:r>
                        <a:rPr lang="ru-RU" sz="2000" b="1" i="1" dirty="0">
                          <a:latin typeface="Times New Roman Tj" pitchFamily="18" charset="-52"/>
                          <a:ea typeface="Calibri"/>
                          <a:cs typeface="Times New Roman"/>
                        </a:rPr>
                        <a:t> </a:t>
                      </a:r>
                      <a:r>
                        <a:rPr lang="ru-RU" sz="2000" b="1" i="1" dirty="0" err="1">
                          <a:latin typeface="Times New Roman Tj" pitchFamily="18" charset="-52"/>
                          <a:ea typeface="Calibri"/>
                          <a:cs typeface="Times New Roman"/>
                        </a:rPr>
                        <a:t>љавобњои</a:t>
                      </a:r>
                      <a:r>
                        <a:rPr lang="ru-RU" sz="2000" b="1" i="1" dirty="0">
                          <a:latin typeface="Times New Roman Tj" pitchFamily="18" charset="-52"/>
                          <a:ea typeface="Calibri"/>
                          <a:cs typeface="Times New Roman"/>
                        </a:rPr>
                        <a:t> </a:t>
                      </a:r>
                      <a:endParaRPr lang="ru-RU" sz="2000" i="1" dirty="0">
                        <a:latin typeface="Times New Roman Tj" pitchFamily="18" charset="-52"/>
                        <a:ea typeface="Calibri"/>
                        <a:cs typeface="Times New Roman"/>
                      </a:endParaRPr>
                    </a:p>
                    <a:p>
                      <a:pPr algn="ctr">
                        <a:lnSpc>
                          <a:spcPct val="115000"/>
                        </a:lnSpc>
                        <a:spcAft>
                          <a:spcPts val="0"/>
                        </a:spcAft>
                      </a:pPr>
                      <a:r>
                        <a:rPr lang="ru-RU" sz="2000" b="1" i="1" dirty="0" err="1">
                          <a:latin typeface="Times New Roman Tj" pitchFamily="18" charset="-52"/>
                          <a:ea typeface="Calibri"/>
                          <a:cs typeface="Times New Roman"/>
                        </a:rPr>
                        <a:t>дурурст</a:t>
                      </a:r>
                      <a:r>
                        <a:rPr lang="ru-RU" sz="2000" b="1" i="1" dirty="0">
                          <a:latin typeface="Times New Roman Tj" pitchFamily="18" charset="-52"/>
                          <a:ea typeface="Calibri"/>
                          <a:cs typeface="Times New Roman"/>
                        </a:rPr>
                        <a:t> %</a:t>
                      </a:r>
                      <a:endParaRPr lang="ru-RU" sz="2000" i="1" dirty="0">
                        <a:latin typeface="Times New Roman Tj" pitchFamily="18" charset="-5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lnSpc>
                          <a:spcPct val="115000"/>
                        </a:lnSpc>
                        <a:spcAft>
                          <a:spcPts val="0"/>
                        </a:spcAft>
                      </a:pPr>
                      <a:r>
                        <a:rPr lang="ru-RU" sz="2000" b="1" i="1" dirty="0" err="1">
                          <a:latin typeface="Times New Roman Tj" pitchFamily="18" charset="-52"/>
                          <a:ea typeface="Calibri"/>
                          <a:cs typeface="Times New Roman"/>
                        </a:rPr>
                        <a:t>Ифодаи</a:t>
                      </a:r>
                      <a:r>
                        <a:rPr lang="ru-RU" sz="2000" b="1" i="1" dirty="0">
                          <a:latin typeface="Times New Roman Tj" pitchFamily="18" charset="-52"/>
                          <a:ea typeface="Calibri"/>
                          <a:cs typeface="Times New Roman"/>
                        </a:rPr>
                        <a:t> </a:t>
                      </a:r>
                      <a:r>
                        <a:rPr lang="ru-RU" sz="2000" b="1" i="1" dirty="0" err="1">
                          <a:latin typeface="Times New Roman Tj" pitchFamily="18" charset="-52"/>
                          <a:ea typeface="Calibri"/>
                          <a:cs typeface="Times New Roman"/>
                        </a:rPr>
                        <a:t>анъанавии</a:t>
                      </a:r>
                      <a:endParaRPr lang="ru-RU" sz="2000" i="1" dirty="0">
                        <a:latin typeface="Times New Roman Tj" pitchFamily="18" charset="-52"/>
                        <a:ea typeface="Calibri"/>
                        <a:cs typeface="Times New Roman"/>
                      </a:endParaRPr>
                    </a:p>
                    <a:p>
                      <a:pPr algn="ctr">
                        <a:lnSpc>
                          <a:spcPct val="115000"/>
                        </a:lnSpc>
                        <a:spcAft>
                          <a:spcPts val="0"/>
                        </a:spcAft>
                      </a:pPr>
                      <a:r>
                        <a:rPr lang="ru-RU" sz="2000" b="1" i="1" dirty="0">
                          <a:latin typeface="Times New Roman Tj" pitchFamily="18" charset="-52"/>
                          <a:ea typeface="Calibri"/>
                          <a:cs typeface="Times New Roman"/>
                        </a:rPr>
                        <a:t> </a:t>
                      </a:r>
                      <a:r>
                        <a:rPr lang="ru-RU" sz="2000" b="1" i="1" dirty="0" err="1">
                          <a:latin typeface="Times New Roman Tj" pitchFamily="18" charset="-52"/>
                          <a:ea typeface="Calibri"/>
                          <a:cs typeface="Times New Roman"/>
                        </a:rPr>
                        <a:t>бањо</a:t>
                      </a:r>
                      <a:endParaRPr lang="ru-RU" sz="2000" i="1" dirty="0">
                        <a:latin typeface="Times New Roman Tj" pitchFamily="18" charset="-5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403114">
                <a:tc>
                  <a:txBody>
                    <a:bodyPr/>
                    <a:lstStyle/>
                    <a:p>
                      <a:pPr algn="ctr">
                        <a:lnSpc>
                          <a:spcPct val="115000"/>
                        </a:lnSpc>
                        <a:spcAft>
                          <a:spcPts val="0"/>
                        </a:spcAft>
                      </a:pPr>
                      <a:r>
                        <a:rPr lang="ru-RU" sz="2000" b="0" i="1" dirty="0">
                          <a:latin typeface="Times New Roman Tj" pitchFamily="18" charset="-52"/>
                          <a:ea typeface="Calibri"/>
                          <a:cs typeface="Times New Roman"/>
                        </a:rPr>
                        <a:t>А</a:t>
                      </a:r>
                      <a:endParaRPr lang="ru-RU" sz="2000" b="0" dirty="0">
                        <a:latin typeface="Times New Roman Tj" pitchFamily="18" charset="-5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lnSpc>
                          <a:spcPct val="115000"/>
                        </a:lnSpc>
                        <a:spcAft>
                          <a:spcPts val="0"/>
                        </a:spcAft>
                      </a:pPr>
                      <a:r>
                        <a:rPr lang="ru-RU" sz="2000" b="0" i="1" dirty="0">
                          <a:latin typeface="Times New Roman Tj" pitchFamily="18" charset="-52"/>
                          <a:ea typeface="Calibri"/>
                          <a:cs typeface="Times New Roman"/>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lnSpc>
                          <a:spcPct val="115000"/>
                        </a:lnSpc>
                        <a:spcAft>
                          <a:spcPts val="0"/>
                        </a:spcAft>
                      </a:pPr>
                      <a:r>
                        <a:rPr lang="ru-RU" sz="2000" b="0" i="1">
                          <a:latin typeface="Times New Roman Tj" pitchFamily="18" charset="-52"/>
                          <a:ea typeface="Calibri"/>
                          <a:cs typeface="Times New Roman"/>
                        </a:rPr>
                        <a:t>95 ≤  А ≤ 100</a:t>
                      </a:r>
                      <a:endParaRPr lang="ru-RU" sz="2000" b="0">
                        <a:latin typeface="Times New Roman Tj" pitchFamily="18" charset="-5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rowSpan="2">
                  <a:txBody>
                    <a:bodyPr/>
                    <a:lstStyle/>
                    <a:p>
                      <a:pPr algn="ctr">
                        <a:lnSpc>
                          <a:spcPct val="115000"/>
                        </a:lnSpc>
                        <a:spcAft>
                          <a:spcPts val="0"/>
                        </a:spcAft>
                      </a:pPr>
                      <a:r>
                        <a:rPr lang="ru-RU" sz="2000" b="0" i="1" dirty="0" err="1">
                          <a:latin typeface="Times New Roman Tj" pitchFamily="18" charset="-52"/>
                          <a:ea typeface="Calibri"/>
                          <a:cs typeface="Times New Roman"/>
                        </a:rPr>
                        <a:t>Аъло</a:t>
                      </a:r>
                      <a:endParaRPr lang="ru-RU" sz="2000" b="0" i="1" dirty="0">
                        <a:latin typeface="Times New Roman Tj" pitchFamily="18" charset="-52"/>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403114">
                <a:tc>
                  <a:txBody>
                    <a:bodyPr/>
                    <a:lstStyle/>
                    <a:p>
                      <a:pPr algn="ctr">
                        <a:lnSpc>
                          <a:spcPct val="115000"/>
                        </a:lnSpc>
                        <a:spcAft>
                          <a:spcPts val="0"/>
                        </a:spcAft>
                      </a:pPr>
                      <a:r>
                        <a:rPr lang="ru-RU" sz="2000" b="0" i="1" dirty="0">
                          <a:latin typeface="Times New Roman Tj" pitchFamily="18" charset="-52"/>
                          <a:ea typeface="Calibri"/>
                          <a:cs typeface="Times New Roman"/>
                        </a:rPr>
                        <a:t>А-</a:t>
                      </a:r>
                      <a:endParaRPr lang="ru-RU" sz="2000" b="0" dirty="0">
                        <a:latin typeface="Times New Roman Tj" pitchFamily="18" charset="-5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lnSpc>
                          <a:spcPct val="115000"/>
                        </a:lnSpc>
                        <a:spcAft>
                          <a:spcPts val="0"/>
                        </a:spcAft>
                      </a:pPr>
                      <a:r>
                        <a:rPr lang="ru-RU" sz="2000" b="0" i="1" dirty="0">
                          <a:latin typeface="Times New Roman Tj" pitchFamily="18" charset="-52"/>
                          <a:ea typeface="Calibri"/>
                          <a:cs typeface="Times New Roman"/>
                        </a:rPr>
                        <a:t>3,67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lnSpc>
                          <a:spcPct val="115000"/>
                        </a:lnSpc>
                        <a:spcAft>
                          <a:spcPts val="0"/>
                        </a:spcAft>
                      </a:pPr>
                      <a:r>
                        <a:rPr lang="ru-RU" sz="2000" b="0" i="1" dirty="0">
                          <a:latin typeface="Times New Roman Tj" pitchFamily="18" charset="-52"/>
                          <a:ea typeface="Calibri"/>
                          <a:cs typeface="Times New Roman"/>
                        </a:rPr>
                        <a:t>90 ≤  А- </a:t>
                      </a:r>
                      <a:r>
                        <a:rPr lang="en-US" sz="2000" b="0" i="1" dirty="0">
                          <a:latin typeface="Times New Roman Tj"/>
                          <a:ea typeface="Calibri"/>
                          <a:cs typeface="Times New Roman"/>
                        </a:rPr>
                        <a:t>&lt; 95</a:t>
                      </a:r>
                      <a:endParaRPr lang="ru-RU" sz="2000" b="0" dirty="0">
                        <a:latin typeface="Times New Roman Tj" pitchFamily="18" charset="-5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vMerge="1">
                  <a:txBody>
                    <a:bodyPr/>
                    <a:lstStyle/>
                    <a:p>
                      <a:endParaRPr lang="ru-RU"/>
                    </a:p>
                  </a:txBody>
                  <a:tcPr/>
                </a:tc>
              </a:tr>
              <a:tr h="403114">
                <a:tc>
                  <a:txBody>
                    <a:bodyPr/>
                    <a:lstStyle/>
                    <a:p>
                      <a:pPr algn="ctr">
                        <a:lnSpc>
                          <a:spcPct val="115000"/>
                        </a:lnSpc>
                        <a:spcAft>
                          <a:spcPts val="0"/>
                        </a:spcAft>
                      </a:pPr>
                      <a:r>
                        <a:rPr lang="ru-RU" sz="2000" b="0" i="1">
                          <a:latin typeface="Times New Roman Tj" pitchFamily="18" charset="-52"/>
                          <a:ea typeface="Calibri"/>
                          <a:cs typeface="Times New Roman"/>
                        </a:rPr>
                        <a:t>В+</a:t>
                      </a:r>
                      <a:endParaRPr lang="ru-RU" sz="2000" b="0">
                        <a:latin typeface="Times New Roman Tj" pitchFamily="18" charset="-5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lnSpc>
                          <a:spcPct val="115000"/>
                        </a:lnSpc>
                        <a:spcAft>
                          <a:spcPts val="0"/>
                        </a:spcAft>
                      </a:pPr>
                      <a:r>
                        <a:rPr lang="ru-RU" sz="2000" b="0" i="1" dirty="0">
                          <a:latin typeface="Times New Roman Tj" pitchFamily="18" charset="-52"/>
                          <a:ea typeface="Calibri"/>
                          <a:cs typeface="Times New Roman"/>
                        </a:rPr>
                        <a:t>3,33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lnSpc>
                          <a:spcPct val="115000"/>
                        </a:lnSpc>
                        <a:spcAft>
                          <a:spcPts val="0"/>
                        </a:spcAft>
                      </a:pPr>
                      <a:r>
                        <a:rPr lang="ru-RU" sz="2000" b="0" i="1" dirty="0">
                          <a:latin typeface="Times New Roman Tj" pitchFamily="18" charset="-52"/>
                          <a:ea typeface="Calibri"/>
                          <a:cs typeface="Times New Roman"/>
                        </a:rPr>
                        <a:t>85 ≤  В+ </a:t>
                      </a:r>
                      <a:r>
                        <a:rPr lang="en-US" sz="2000" b="0" i="1" dirty="0">
                          <a:latin typeface="Times New Roman Tj"/>
                          <a:ea typeface="Calibri"/>
                          <a:cs typeface="Times New Roman"/>
                        </a:rPr>
                        <a:t>&lt; 90</a:t>
                      </a:r>
                      <a:endParaRPr lang="ru-RU" sz="2000" b="0" dirty="0">
                        <a:latin typeface="Times New Roman Tj" pitchFamily="18" charset="-5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rowSpan="3">
                  <a:txBody>
                    <a:bodyPr/>
                    <a:lstStyle/>
                    <a:p>
                      <a:pPr algn="ctr">
                        <a:lnSpc>
                          <a:spcPct val="115000"/>
                        </a:lnSpc>
                        <a:spcAft>
                          <a:spcPts val="0"/>
                        </a:spcAft>
                      </a:pPr>
                      <a:r>
                        <a:rPr lang="ru-RU" sz="2000" b="0" i="1" dirty="0" err="1">
                          <a:latin typeface="Times New Roman Tj" pitchFamily="18" charset="-52"/>
                          <a:ea typeface="Calibri"/>
                          <a:cs typeface="Times New Roman"/>
                        </a:rPr>
                        <a:t>Хуб</a:t>
                      </a:r>
                      <a:endParaRPr lang="ru-RU" sz="2000" b="0" i="1" dirty="0">
                        <a:latin typeface="Times New Roman Tj" pitchFamily="18" charset="-52"/>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403114">
                <a:tc>
                  <a:txBody>
                    <a:bodyPr/>
                    <a:lstStyle/>
                    <a:p>
                      <a:pPr algn="ctr">
                        <a:lnSpc>
                          <a:spcPct val="115000"/>
                        </a:lnSpc>
                        <a:spcAft>
                          <a:spcPts val="0"/>
                        </a:spcAft>
                      </a:pPr>
                      <a:r>
                        <a:rPr lang="ru-RU" sz="2000" b="0" i="1">
                          <a:latin typeface="Times New Roman Tj" pitchFamily="18" charset="-52"/>
                          <a:ea typeface="Calibri"/>
                          <a:cs typeface="Times New Roman"/>
                        </a:rPr>
                        <a:t>В</a:t>
                      </a:r>
                      <a:endParaRPr lang="ru-RU" sz="2000" b="0">
                        <a:latin typeface="Times New Roman Tj" pitchFamily="18" charset="-5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lnSpc>
                          <a:spcPct val="115000"/>
                        </a:lnSpc>
                        <a:spcAft>
                          <a:spcPts val="0"/>
                        </a:spcAft>
                      </a:pPr>
                      <a:r>
                        <a:rPr lang="ru-RU" sz="2000" b="0" i="1" dirty="0">
                          <a:latin typeface="Times New Roman Tj" pitchFamily="18" charset="-52"/>
                          <a:ea typeface="Calibri"/>
                          <a:cs typeface="Times New Roman"/>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lnSpc>
                          <a:spcPct val="115000"/>
                        </a:lnSpc>
                        <a:spcAft>
                          <a:spcPts val="0"/>
                        </a:spcAft>
                      </a:pPr>
                      <a:r>
                        <a:rPr lang="ru-RU" sz="2000" b="0" i="1" dirty="0">
                          <a:latin typeface="Times New Roman Tj" pitchFamily="18" charset="-52"/>
                          <a:ea typeface="Calibri"/>
                          <a:cs typeface="Times New Roman"/>
                        </a:rPr>
                        <a:t>80 ≤  В </a:t>
                      </a:r>
                      <a:r>
                        <a:rPr lang="en-US" sz="2000" b="0" i="1" dirty="0">
                          <a:latin typeface="Times New Roman Tj"/>
                          <a:ea typeface="Calibri"/>
                          <a:cs typeface="Times New Roman"/>
                        </a:rPr>
                        <a:t>&lt; 85</a:t>
                      </a:r>
                      <a:endParaRPr lang="ru-RU" sz="2000" b="0" dirty="0">
                        <a:latin typeface="Times New Roman Tj" pitchFamily="18" charset="-5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vMerge="1">
                  <a:txBody>
                    <a:bodyPr/>
                    <a:lstStyle/>
                    <a:p>
                      <a:endParaRPr lang="ru-RU"/>
                    </a:p>
                  </a:txBody>
                  <a:tcPr/>
                </a:tc>
              </a:tr>
              <a:tr h="403114">
                <a:tc>
                  <a:txBody>
                    <a:bodyPr/>
                    <a:lstStyle/>
                    <a:p>
                      <a:pPr algn="ctr">
                        <a:lnSpc>
                          <a:spcPct val="115000"/>
                        </a:lnSpc>
                        <a:spcAft>
                          <a:spcPts val="0"/>
                        </a:spcAft>
                      </a:pPr>
                      <a:r>
                        <a:rPr lang="ru-RU" sz="2000" b="0" i="1" dirty="0">
                          <a:latin typeface="Times New Roman Tj" pitchFamily="18" charset="-52"/>
                          <a:ea typeface="Calibri"/>
                          <a:cs typeface="Times New Roman"/>
                        </a:rPr>
                        <a:t>В-</a:t>
                      </a:r>
                      <a:endParaRPr lang="ru-RU" sz="2000" b="0" dirty="0">
                        <a:latin typeface="Times New Roman Tj" pitchFamily="18" charset="-5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lnSpc>
                          <a:spcPct val="115000"/>
                        </a:lnSpc>
                        <a:spcAft>
                          <a:spcPts val="0"/>
                        </a:spcAft>
                      </a:pPr>
                      <a:r>
                        <a:rPr lang="ru-RU" sz="2000" b="0" i="1" dirty="0">
                          <a:latin typeface="Times New Roman Tj" pitchFamily="18" charset="-52"/>
                          <a:ea typeface="Calibri"/>
                          <a:cs typeface="Times New Roman"/>
                        </a:rPr>
                        <a:t>2,67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lnSpc>
                          <a:spcPct val="115000"/>
                        </a:lnSpc>
                        <a:spcAft>
                          <a:spcPts val="0"/>
                        </a:spcAft>
                      </a:pPr>
                      <a:r>
                        <a:rPr lang="ru-RU" sz="2000" b="0" i="1" dirty="0">
                          <a:latin typeface="Times New Roman Tj" pitchFamily="18" charset="-52"/>
                          <a:ea typeface="Calibri"/>
                          <a:cs typeface="Times New Roman"/>
                        </a:rPr>
                        <a:t>75 ≤  В- </a:t>
                      </a:r>
                      <a:r>
                        <a:rPr lang="en-US" sz="2000" b="0" i="1" dirty="0">
                          <a:latin typeface="Times New Roman Tj"/>
                          <a:ea typeface="Calibri"/>
                          <a:cs typeface="Times New Roman"/>
                        </a:rPr>
                        <a:t>&lt; 80</a:t>
                      </a:r>
                      <a:endParaRPr lang="ru-RU" sz="2000" b="0" dirty="0">
                        <a:latin typeface="Times New Roman Tj" pitchFamily="18" charset="-5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vMerge="1">
                  <a:txBody>
                    <a:bodyPr/>
                    <a:lstStyle/>
                    <a:p>
                      <a:endParaRPr lang="ru-RU"/>
                    </a:p>
                  </a:txBody>
                  <a:tcPr/>
                </a:tc>
              </a:tr>
              <a:tr h="403114">
                <a:tc>
                  <a:txBody>
                    <a:bodyPr/>
                    <a:lstStyle/>
                    <a:p>
                      <a:pPr algn="ctr">
                        <a:lnSpc>
                          <a:spcPct val="115000"/>
                        </a:lnSpc>
                        <a:spcAft>
                          <a:spcPts val="0"/>
                        </a:spcAft>
                      </a:pPr>
                      <a:r>
                        <a:rPr lang="ru-RU" sz="2000" b="0" i="1">
                          <a:latin typeface="Times New Roman Tj" pitchFamily="18" charset="-52"/>
                          <a:ea typeface="Calibri"/>
                          <a:cs typeface="Times New Roman"/>
                        </a:rPr>
                        <a:t>С+</a:t>
                      </a:r>
                      <a:endParaRPr lang="ru-RU" sz="2000" b="0">
                        <a:latin typeface="Times New Roman Tj" pitchFamily="18" charset="-5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lnSpc>
                          <a:spcPct val="115000"/>
                        </a:lnSpc>
                        <a:spcAft>
                          <a:spcPts val="0"/>
                        </a:spcAft>
                      </a:pPr>
                      <a:r>
                        <a:rPr lang="ru-RU" sz="2000" b="0" i="1" dirty="0">
                          <a:latin typeface="Times New Roman Tj" pitchFamily="18" charset="-52"/>
                          <a:ea typeface="Calibri"/>
                          <a:cs typeface="Times New Roman"/>
                        </a:rPr>
                        <a:t>2,33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lnSpc>
                          <a:spcPct val="115000"/>
                        </a:lnSpc>
                        <a:spcAft>
                          <a:spcPts val="0"/>
                        </a:spcAft>
                      </a:pPr>
                      <a:r>
                        <a:rPr lang="ru-RU" sz="2000" b="0" i="1">
                          <a:latin typeface="Times New Roman Tj" pitchFamily="18" charset="-52"/>
                          <a:ea typeface="Calibri"/>
                          <a:cs typeface="Times New Roman"/>
                        </a:rPr>
                        <a:t>70 ≤  С+ </a:t>
                      </a:r>
                      <a:r>
                        <a:rPr lang="en-US" sz="2000" b="0" i="1">
                          <a:latin typeface="Times New Roman Tj"/>
                          <a:ea typeface="Calibri"/>
                          <a:cs typeface="Times New Roman"/>
                        </a:rPr>
                        <a:t>&lt; 75</a:t>
                      </a:r>
                      <a:endParaRPr lang="ru-RU" sz="2000" b="0">
                        <a:latin typeface="Times New Roman Tj" pitchFamily="18" charset="-5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rowSpan="5">
                  <a:txBody>
                    <a:bodyPr/>
                    <a:lstStyle/>
                    <a:p>
                      <a:pPr algn="ctr">
                        <a:lnSpc>
                          <a:spcPct val="115000"/>
                        </a:lnSpc>
                        <a:spcAft>
                          <a:spcPts val="0"/>
                        </a:spcAft>
                      </a:pPr>
                      <a:r>
                        <a:rPr lang="ru-RU" sz="2000" b="0" i="1" dirty="0" err="1">
                          <a:latin typeface="Times New Roman Tj" pitchFamily="18" charset="-52"/>
                          <a:ea typeface="Calibri"/>
                          <a:cs typeface="Times New Roman"/>
                        </a:rPr>
                        <a:t>Ќаноатбахш</a:t>
                      </a:r>
                      <a:endParaRPr lang="ru-RU" sz="2000" b="0" i="1" dirty="0">
                        <a:latin typeface="Times New Roman Tj" pitchFamily="18" charset="-52"/>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403114">
                <a:tc>
                  <a:txBody>
                    <a:bodyPr/>
                    <a:lstStyle/>
                    <a:p>
                      <a:pPr algn="ctr">
                        <a:lnSpc>
                          <a:spcPct val="115000"/>
                        </a:lnSpc>
                        <a:spcAft>
                          <a:spcPts val="0"/>
                        </a:spcAft>
                      </a:pPr>
                      <a:r>
                        <a:rPr lang="ru-RU" sz="2000" b="0" i="1" dirty="0">
                          <a:latin typeface="Times New Roman Tj" pitchFamily="18" charset="-52"/>
                          <a:ea typeface="Calibri"/>
                          <a:cs typeface="Times New Roman"/>
                        </a:rPr>
                        <a:t>С</a:t>
                      </a:r>
                      <a:endParaRPr lang="ru-RU" sz="2000" b="0" dirty="0">
                        <a:latin typeface="Times New Roman Tj" pitchFamily="18" charset="-5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lnSpc>
                          <a:spcPct val="115000"/>
                        </a:lnSpc>
                        <a:spcAft>
                          <a:spcPts val="0"/>
                        </a:spcAft>
                      </a:pPr>
                      <a:r>
                        <a:rPr lang="ru-RU" sz="2000" b="0" i="1" dirty="0">
                          <a:latin typeface="Times New Roman Tj" pitchFamily="18" charset="-52"/>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lnSpc>
                          <a:spcPct val="115000"/>
                        </a:lnSpc>
                        <a:spcAft>
                          <a:spcPts val="0"/>
                        </a:spcAft>
                      </a:pPr>
                      <a:r>
                        <a:rPr lang="ru-RU" sz="2000" b="0" i="1" dirty="0">
                          <a:latin typeface="Times New Roman Tj" pitchFamily="18" charset="-52"/>
                          <a:ea typeface="Calibri"/>
                          <a:cs typeface="Times New Roman"/>
                        </a:rPr>
                        <a:t>65 ≤  С </a:t>
                      </a:r>
                      <a:r>
                        <a:rPr lang="en-US" sz="2000" b="0" i="1" dirty="0">
                          <a:latin typeface="Times New Roman Tj"/>
                          <a:ea typeface="Calibri"/>
                          <a:cs typeface="Times New Roman"/>
                        </a:rPr>
                        <a:t>&lt; 70</a:t>
                      </a:r>
                      <a:endParaRPr lang="ru-RU" sz="2000" b="0" dirty="0">
                        <a:latin typeface="Times New Roman Tj" pitchFamily="18" charset="-5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vMerge="1">
                  <a:txBody>
                    <a:bodyPr/>
                    <a:lstStyle/>
                    <a:p>
                      <a:endParaRPr lang="ru-RU"/>
                    </a:p>
                  </a:txBody>
                  <a:tcPr/>
                </a:tc>
              </a:tr>
              <a:tr h="403114">
                <a:tc>
                  <a:txBody>
                    <a:bodyPr/>
                    <a:lstStyle/>
                    <a:p>
                      <a:pPr algn="ctr">
                        <a:lnSpc>
                          <a:spcPct val="115000"/>
                        </a:lnSpc>
                        <a:spcAft>
                          <a:spcPts val="0"/>
                        </a:spcAft>
                      </a:pPr>
                      <a:r>
                        <a:rPr lang="ru-RU" sz="2000" b="0" i="1">
                          <a:latin typeface="Times New Roman Tj" pitchFamily="18" charset="-52"/>
                          <a:ea typeface="Calibri"/>
                          <a:cs typeface="Times New Roman"/>
                        </a:rPr>
                        <a:t>С-</a:t>
                      </a:r>
                      <a:endParaRPr lang="ru-RU" sz="2000" b="0">
                        <a:latin typeface="Times New Roman Tj" pitchFamily="18" charset="-5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lnSpc>
                          <a:spcPct val="115000"/>
                        </a:lnSpc>
                        <a:spcAft>
                          <a:spcPts val="0"/>
                        </a:spcAft>
                      </a:pPr>
                      <a:r>
                        <a:rPr lang="ru-RU" sz="2000" b="0" i="1" dirty="0">
                          <a:latin typeface="Times New Roman Tj" pitchFamily="18" charset="-52"/>
                          <a:ea typeface="Calibri"/>
                          <a:cs typeface="Times New Roman"/>
                        </a:rPr>
                        <a:t>1,67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lnSpc>
                          <a:spcPct val="115000"/>
                        </a:lnSpc>
                        <a:spcAft>
                          <a:spcPts val="0"/>
                        </a:spcAft>
                      </a:pPr>
                      <a:r>
                        <a:rPr lang="ru-RU" sz="2000" b="0" i="1" dirty="0">
                          <a:latin typeface="Times New Roman Tj" pitchFamily="18" charset="-52"/>
                          <a:ea typeface="Calibri"/>
                          <a:cs typeface="Times New Roman"/>
                        </a:rPr>
                        <a:t>60 ≤  С- </a:t>
                      </a:r>
                      <a:r>
                        <a:rPr lang="en-US" sz="2000" b="0" i="1" dirty="0">
                          <a:latin typeface="Times New Roman Tj"/>
                          <a:ea typeface="Calibri"/>
                          <a:cs typeface="Times New Roman"/>
                        </a:rPr>
                        <a:t>&lt; 65</a:t>
                      </a:r>
                      <a:endParaRPr lang="ru-RU" sz="2000" b="0" dirty="0">
                        <a:latin typeface="Times New Roman Tj" pitchFamily="18" charset="-5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vMerge="1">
                  <a:txBody>
                    <a:bodyPr/>
                    <a:lstStyle/>
                    <a:p>
                      <a:endParaRPr lang="ru-RU"/>
                    </a:p>
                  </a:txBody>
                  <a:tcPr/>
                </a:tc>
              </a:tr>
              <a:tr h="403114">
                <a:tc>
                  <a:txBody>
                    <a:bodyPr/>
                    <a:lstStyle/>
                    <a:p>
                      <a:pPr algn="ctr">
                        <a:lnSpc>
                          <a:spcPct val="115000"/>
                        </a:lnSpc>
                        <a:spcAft>
                          <a:spcPts val="0"/>
                        </a:spcAft>
                      </a:pPr>
                      <a:r>
                        <a:rPr lang="en-US" sz="2000" b="0" i="1">
                          <a:latin typeface="Times New Roman Tj"/>
                          <a:ea typeface="Calibri"/>
                          <a:cs typeface="Times New Roman"/>
                        </a:rPr>
                        <a:t>D+</a:t>
                      </a:r>
                      <a:endParaRPr lang="ru-RU" sz="2000" b="0">
                        <a:latin typeface="Times New Roman Tj" pitchFamily="18" charset="-5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lnSpc>
                          <a:spcPct val="115000"/>
                        </a:lnSpc>
                        <a:spcAft>
                          <a:spcPts val="0"/>
                        </a:spcAft>
                      </a:pPr>
                      <a:r>
                        <a:rPr lang="ru-RU" sz="2000" b="0" i="1" dirty="0">
                          <a:latin typeface="Times New Roman Tj" pitchFamily="18" charset="-52"/>
                          <a:ea typeface="Calibri"/>
                          <a:cs typeface="Times New Roman"/>
                        </a:rPr>
                        <a:t>1,33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lnSpc>
                          <a:spcPct val="115000"/>
                        </a:lnSpc>
                        <a:spcAft>
                          <a:spcPts val="0"/>
                        </a:spcAft>
                      </a:pPr>
                      <a:r>
                        <a:rPr lang="ru-RU" sz="2000" b="0" i="1" dirty="0">
                          <a:latin typeface="Times New Roman Tj" pitchFamily="18" charset="-52"/>
                          <a:ea typeface="Calibri"/>
                          <a:cs typeface="Times New Roman"/>
                        </a:rPr>
                        <a:t>55 ≤  </a:t>
                      </a:r>
                      <a:r>
                        <a:rPr lang="en-US" sz="2000" b="0" i="1" dirty="0">
                          <a:latin typeface="Times New Roman Tj"/>
                          <a:ea typeface="Calibri"/>
                          <a:cs typeface="Times New Roman"/>
                        </a:rPr>
                        <a:t>D+ &lt; 60</a:t>
                      </a:r>
                      <a:endParaRPr lang="ru-RU" sz="2000" b="0" dirty="0">
                        <a:latin typeface="Times New Roman Tj" pitchFamily="18" charset="-5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vMerge="1">
                  <a:txBody>
                    <a:bodyPr/>
                    <a:lstStyle/>
                    <a:p>
                      <a:endParaRPr lang="ru-RU"/>
                    </a:p>
                  </a:txBody>
                  <a:tcPr/>
                </a:tc>
              </a:tr>
              <a:tr h="403114">
                <a:tc>
                  <a:txBody>
                    <a:bodyPr/>
                    <a:lstStyle/>
                    <a:p>
                      <a:pPr algn="ctr">
                        <a:lnSpc>
                          <a:spcPct val="115000"/>
                        </a:lnSpc>
                        <a:spcAft>
                          <a:spcPts val="0"/>
                        </a:spcAft>
                      </a:pPr>
                      <a:r>
                        <a:rPr lang="en-US" sz="2000" b="0" i="1">
                          <a:latin typeface="Times New Roman Tj"/>
                          <a:ea typeface="Calibri"/>
                          <a:cs typeface="Times New Roman"/>
                        </a:rPr>
                        <a:t>D</a:t>
                      </a:r>
                      <a:endParaRPr lang="ru-RU" sz="2000" b="0">
                        <a:latin typeface="Times New Roman Tj" pitchFamily="18" charset="-5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lnSpc>
                          <a:spcPct val="115000"/>
                        </a:lnSpc>
                        <a:spcAft>
                          <a:spcPts val="0"/>
                        </a:spcAft>
                      </a:pPr>
                      <a:r>
                        <a:rPr lang="ru-RU" sz="2000" b="0" i="1" dirty="0">
                          <a:latin typeface="Times New Roman Tj" pitchFamily="18" charset="-52"/>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lnSpc>
                          <a:spcPct val="115000"/>
                        </a:lnSpc>
                        <a:spcAft>
                          <a:spcPts val="0"/>
                        </a:spcAft>
                      </a:pPr>
                      <a:r>
                        <a:rPr lang="ru-RU" sz="2000" b="0" i="1" dirty="0">
                          <a:latin typeface="Times New Roman Tj" pitchFamily="18" charset="-52"/>
                          <a:ea typeface="Calibri"/>
                          <a:cs typeface="Times New Roman"/>
                        </a:rPr>
                        <a:t>50 ≤  </a:t>
                      </a:r>
                      <a:r>
                        <a:rPr lang="en-US" sz="2000" b="0" i="1" dirty="0">
                          <a:latin typeface="Times New Roman Tj"/>
                          <a:ea typeface="Calibri"/>
                          <a:cs typeface="Times New Roman"/>
                        </a:rPr>
                        <a:t>D &lt; 55</a:t>
                      </a:r>
                      <a:endParaRPr lang="ru-RU" sz="2000" b="0" dirty="0">
                        <a:latin typeface="Times New Roman Tj" pitchFamily="18" charset="-5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vMerge="1">
                  <a:txBody>
                    <a:bodyPr/>
                    <a:lstStyle/>
                    <a:p>
                      <a:endParaRPr lang="ru-RU"/>
                    </a:p>
                  </a:txBody>
                  <a:tcPr/>
                </a:tc>
              </a:tr>
              <a:tr h="403114">
                <a:tc>
                  <a:txBody>
                    <a:bodyPr/>
                    <a:lstStyle/>
                    <a:p>
                      <a:pPr algn="ctr">
                        <a:lnSpc>
                          <a:spcPct val="115000"/>
                        </a:lnSpc>
                        <a:spcAft>
                          <a:spcPts val="0"/>
                        </a:spcAft>
                      </a:pPr>
                      <a:r>
                        <a:rPr lang="en-US" sz="2000" b="0" i="1">
                          <a:latin typeface="Times New Roman Tj"/>
                          <a:ea typeface="Calibri"/>
                          <a:cs typeface="Times New Roman"/>
                        </a:rPr>
                        <a:t>Fx</a:t>
                      </a:r>
                      <a:endParaRPr lang="ru-RU" sz="2000" b="0">
                        <a:latin typeface="Times New Roman Tj" pitchFamily="18" charset="-5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lnSpc>
                          <a:spcPct val="115000"/>
                        </a:lnSpc>
                        <a:spcAft>
                          <a:spcPts val="0"/>
                        </a:spcAft>
                      </a:pPr>
                      <a:r>
                        <a:rPr lang="ru-RU" sz="2000" b="0" i="1" dirty="0">
                          <a:latin typeface="Times New Roman Tj" pitchFamily="18" charset="-52"/>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lnSpc>
                          <a:spcPct val="115000"/>
                        </a:lnSpc>
                        <a:spcAft>
                          <a:spcPts val="0"/>
                        </a:spcAft>
                      </a:pPr>
                      <a:r>
                        <a:rPr lang="ru-RU" sz="2000" b="0" i="1">
                          <a:latin typeface="Times New Roman Tj" pitchFamily="18" charset="-52"/>
                          <a:ea typeface="Calibri"/>
                          <a:cs typeface="Times New Roman"/>
                        </a:rPr>
                        <a:t>45 ≤  </a:t>
                      </a:r>
                      <a:r>
                        <a:rPr lang="en-US" sz="2000" b="0" i="1">
                          <a:latin typeface="Times New Roman Tj"/>
                          <a:ea typeface="Calibri"/>
                          <a:cs typeface="Times New Roman"/>
                        </a:rPr>
                        <a:t>Fx &lt; 50</a:t>
                      </a:r>
                      <a:endParaRPr lang="ru-RU" sz="2000" b="0">
                        <a:latin typeface="Times New Roman Tj" pitchFamily="18" charset="-5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rowSpan="2">
                  <a:txBody>
                    <a:bodyPr/>
                    <a:lstStyle/>
                    <a:p>
                      <a:pPr algn="ctr">
                        <a:lnSpc>
                          <a:spcPct val="115000"/>
                        </a:lnSpc>
                        <a:spcAft>
                          <a:spcPts val="0"/>
                        </a:spcAft>
                      </a:pPr>
                      <a:r>
                        <a:rPr lang="ru-RU" sz="2000" b="0" i="1" dirty="0" err="1">
                          <a:latin typeface="Times New Roman Tj" pitchFamily="18" charset="-52"/>
                          <a:ea typeface="Calibri"/>
                          <a:cs typeface="Times New Roman"/>
                        </a:rPr>
                        <a:t>Ѓайриќаноатбахш</a:t>
                      </a:r>
                      <a:endParaRPr lang="ru-RU" sz="2000" b="0" i="1" dirty="0">
                        <a:latin typeface="Times New Roman Tj" pitchFamily="18" charset="-52"/>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403114">
                <a:tc>
                  <a:txBody>
                    <a:bodyPr/>
                    <a:lstStyle/>
                    <a:p>
                      <a:pPr algn="ctr">
                        <a:lnSpc>
                          <a:spcPct val="115000"/>
                        </a:lnSpc>
                        <a:spcAft>
                          <a:spcPts val="0"/>
                        </a:spcAft>
                      </a:pPr>
                      <a:r>
                        <a:rPr lang="en-US" sz="2000" b="0" i="1">
                          <a:latin typeface="Times New Roman Tj"/>
                          <a:ea typeface="Calibri"/>
                          <a:cs typeface="Times New Roman"/>
                        </a:rPr>
                        <a:t>F</a:t>
                      </a:r>
                      <a:endParaRPr lang="ru-RU" sz="2000" b="0">
                        <a:latin typeface="Times New Roman Tj" pitchFamily="18" charset="-5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lnSpc>
                          <a:spcPct val="115000"/>
                        </a:lnSpc>
                        <a:spcAft>
                          <a:spcPts val="0"/>
                        </a:spcAft>
                      </a:pPr>
                      <a:r>
                        <a:rPr lang="ru-RU" sz="2000" b="0" i="1" dirty="0">
                          <a:latin typeface="Times New Roman Tj" pitchFamily="18" charset="-52"/>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lnSpc>
                          <a:spcPct val="115000"/>
                        </a:lnSpc>
                        <a:spcAft>
                          <a:spcPts val="0"/>
                        </a:spcAft>
                      </a:pPr>
                      <a:r>
                        <a:rPr lang="ru-RU" sz="2000" b="0" i="1" dirty="0">
                          <a:latin typeface="Times New Roman Tj" pitchFamily="18" charset="-52"/>
                          <a:ea typeface="Calibri"/>
                          <a:cs typeface="Times New Roman"/>
                        </a:rPr>
                        <a:t>0 ≤  </a:t>
                      </a:r>
                      <a:r>
                        <a:rPr lang="en-US" sz="2000" b="0" i="1" dirty="0">
                          <a:latin typeface="Times New Roman Tj"/>
                          <a:ea typeface="Calibri"/>
                          <a:cs typeface="Times New Roman"/>
                        </a:rPr>
                        <a:t>F &lt; 45</a:t>
                      </a:r>
                      <a:endParaRPr lang="ru-RU" sz="2000" b="0" dirty="0">
                        <a:latin typeface="Times New Roman Tj" pitchFamily="18" charset="-5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vMerge="1">
                  <a:txBody>
                    <a:bodyPr/>
                    <a:lstStyle/>
                    <a:p>
                      <a:endParaRPr lang="ru-RU"/>
                    </a:p>
                  </a:txBody>
                  <a:tcPr/>
                </a:tc>
              </a:tr>
            </a:tbl>
          </a:graphicData>
        </a:graphic>
      </p:graphicFrame>
    </p:spTree>
  </p:cSld>
  <p:clrMapOvr>
    <a:masterClrMapping/>
  </p:clrMapOvr>
  <p:transition>
    <p:split orient="ver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5692" y="1340768"/>
            <a:ext cx="8143932" cy="4924444"/>
          </a:xfrm>
        </p:spPr>
        <p:txBody>
          <a:bodyPr>
            <a:noAutofit/>
          </a:bodyPr>
          <a:lstStyle/>
          <a:p>
            <a:pPr marL="266700" indent="-180975" algn="just">
              <a:buFont typeface="Wingdings" pitchFamily="2" charset="2"/>
              <a:buChar char="Ø"/>
            </a:pPr>
            <a:r>
              <a:rPr lang="tg-Cyrl-TJ" sz="1800" dirty="0">
                <a:solidFill>
                  <a:schemeClr val="tx1"/>
                </a:solidFill>
                <a:latin typeface="Times New Roman Tj" pitchFamily="18" charset="-52"/>
              </a:rPr>
              <a:t>Базаи моддию техникии донишгоњ </a:t>
            </a:r>
            <a:r>
              <a:rPr lang="tg-Cyrl-TJ" sz="1800" dirty="0" smtClean="0">
                <a:solidFill>
                  <a:schemeClr val="tx1"/>
                </a:solidFill>
                <a:latin typeface="Times New Roman Tj" pitchFamily="18" charset="-52"/>
              </a:rPr>
              <a:t>таќвият ёфта</a:t>
            </a:r>
            <a:r>
              <a:rPr lang="tg-Cyrl-TJ" sz="1800" dirty="0">
                <a:solidFill>
                  <a:schemeClr val="tx1"/>
                </a:solidFill>
                <a:latin typeface="Times New Roman Tj" pitchFamily="18" charset="-52"/>
              </a:rPr>
              <a:t>,  ба талаботи низоми кредитии тањсилот </a:t>
            </a:r>
            <a:r>
              <a:rPr lang="tg-Cyrl-TJ" sz="1800" dirty="0" smtClean="0">
                <a:solidFill>
                  <a:schemeClr val="tx1"/>
                </a:solidFill>
                <a:latin typeface="Times New Roman Tj" pitchFamily="18" charset="-52"/>
              </a:rPr>
              <a:t>мутобиќ </a:t>
            </a:r>
            <a:r>
              <a:rPr lang="tg-Cyrl-TJ" sz="1800" dirty="0">
                <a:solidFill>
                  <a:schemeClr val="tx1"/>
                </a:solidFill>
                <a:latin typeface="Times New Roman Tj" pitchFamily="18" charset="-52"/>
              </a:rPr>
              <a:t>гардонида шуд;</a:t>
            </a:r>
            <a:endParaRPr lang="ru-RU" sz="1800" dirty="0">
              <a:solidFill>
                <a:schemeClr val="tx1"/>
              </a:solidFill>
              <a:latin typeface="Times New Roman Tj" pitchFamily="18" charset="-52"/>
            </a:endParaRPr>
          </a:p>
          <a:p>
            <a:pPr marL="266700" indent="-180975" algn="just">
              <a:buFont typeface="Wingdings" pitchFamily="2" charset="2"/>
              <a:buChar char="Ø"/>
            </a:pPr>
            <a:r>
              <a:rPr lang="tg-Cyrl-TJ" sz="1800" dirty="0" smtClean="0">
                <a:solidFill>
                  <a:schemeClr val="tx1"/>
                </a:solidFill>
                <a:latin typeface="Times New Roman Tj" pitchFamily="18" charset="-52"/>
              </a:rPr>
              <a:t>Низомнома «Оид ба ташкил, тартиби иљро, ќабул ва холгузорї ба кори мустаќилонаи донишљўён бо роњбарии устод (КМРУ)» тањия ва </a:t>
            </a:r>
            <a:r>
              <a:rPr lang="ru-RU" sz="1800" dirty="0">
                <a:solidFill>
                  <a:schemeClr val="tx1"/>
                </a:solidFill>
                <a:latin typeface="Times New Roman Tj" pitchFamily="18" charset="-52"/>
              </a:rPr>
              <a:t>дар </a:t>
            </a:r>
            <a:r>
              <a:rPr lang="ru-RU" sz="1800" dirty="0" err="1">
                <a:solidFill>
                  <a:schemeClr val="tx1"/>
                </a:solidFill>
                <a:latin typeface="Times New Roman Tj" pitchFamily="18" charset="-52"/>
              </a:rPr>
              <a:t>Шўрои</a:t>
            </a:r>
            <a:r>
              <a:rPr lang="ru-RU" sz="1800" dirty="0">
                <a:solidFill>
                  <a:schemeClr val="tx1"/>
                </a:solidFill>
                <a:latin typeface="Times New Roman Tj" pitchFamily="18" charset="-52"/>
              </a:rPr>
              <a:t> </a:t>
            </a:r>
            <a:r>
              <a:rPr lang="ru-RU" sz="1800" dirty="0" err="1">
                <a:solidFill>
                  <a:schemeClr val="tx1"/>
                </a:solidFill>
                <a:latin typeface="Times New Roman Tj" pitchFamily="18" charset="-52"/>
              </a:rPr>
              <a:t>олимон</a:t>
            </a:r>
            <a:r>
              <a:rPr lang="ru-RU" sz="1800" dirty="0">
                <a:solidFill>
                  <a:schemeClr val="tx1"/>
                </a:solidFill>
                <a:latin typeface="Times New Roman Tj" pitchFamily="18" charset="-52"/>
              </a:rPr>
              <a:t> </a:t>
            </a:r>
            <a:r>
              <a:rPr lang="tg-Cyrl-TJ" sz="1800" dirty="0" smtClean="0">
                <a:solidFill>
                  <a:schemeClr val="tx1"/>
                </a:solidFill>
                <a:latin typeface="Times New Roman Tj" pitchFamily="18" charset="-52"/>
              </a:rPr>
              <a:t>тасдиќ карда шуд;</a:t>
            </a:r>
            <a:endParaRPr lang="ru-RU" sz="1800" dirty="0" smtClean="0">
              <a:solidFill>
                <a:schemeClr val="tx1"/>
              </a:solidFill>
              <a:latin typeface="Times New Roman Tj" pitchFamily="18" charset="-52"/>
            </a:endParaRPr>
          </a:p>
          <a:p>
            <a:pPr marL="266700" lvl="0" indent="-180975" algn="just">
              <a:buFont typeface="Wingdings" pitchFamily="2" charset="2"/>
              <a:buChar char="Ø"/>
            </a:pPr>
            <a:r>
              <a:rPr lang="tg-Cyrl-TJ" sz="1800" dirty="0" smtClean="0">
                <a:solidFill>
                  <a:schemeClr val="tx1"/>
                </a:solidFill>
                <a:latin typeface="Times New Roman Tj" pitchFamily="18" charset="-52"/>
              </a:rPr>
              <a:t>Дар асоси Низомнома журнали алоњида оид ба ќайд ва холгузории њарњафтаинаи КМРУ тањия ва ба истифода дода шуд, ки дар он холњои аз мавзўъњои алоњида бадастовардаи донишљўён, инљунин холњои њавасмандї ва љаримавї дарљ меёбанд; </a:t>
            </a:r>
            <a:endParaRPr lang="ru-RU" sz="1800" dirty="0" smtClean="0">
              <a:solidFill>
                <a:schemeClr val="tx1"/>
              </a:solidFill>
              <a:latin typeface="Times New Roman Tj" pitchFamily="18" charset="-52"/>
            </a:endParaRPr>
          </a:p>
          <a:p>
            <a:pPr marL="266700" lvl="0" indent="-180975" algn="just">
              <a:buFont typeface="Wingdings" pitchFamily="2" charset="2"/>
              <a:buChar char="Ø"/>
            </a:pPr>
            <a:r>
              <a:rPr lang="tg-Cyrl-TJ" sz="1800" dirty="0" smtClean="0">
                <a:solidFill>
                  <a:schemeClr val="tx1"/>
                </a:solidFill>
                <a:latin typeface="Times New Roman Tj" pitchFamily="18" charset="-52"/>
              </a:rPr>
              <a:t>Журнали электронї тањия  ва ба истифода дода шуд, ки устодон метавонанд натиљаи иљрои КМРУ–ро њар њафта дар он ворид ва холгузорї намоянд;</a:t>
            </a:r>
            <a:endParaRPr lang="ru-RU" sz="1800" dirty="0" smtClean="0">
              <a:solidFill>
                <a:schemeClr val="tx1"/>
              </a:solidFill>
              <a:latin typeface="Times New Roman Tj" pitchFamily="18" charset="-52"/>
            </a:endParaRPr>
          </a:p>
          <a:p>
            <a:pPr marL="266700" lvl="0" indent="-180975" algn="just">
              <a:buFont typeface="Wingdings" pitchFamily="2" charset="2"/>
              <a:buChar char="Ø"/>
            </a:pPr>
            <a:r>
              <a:rPr lang="tg-Cyrl-TJ" sz="1800" dirty="0" smtClean="0">
                <a:solidFill>
                  <a:schemeClr val="tx1"/>
                </a:solidFill>
                <a:latin typeface="Times New Roman Tj" pitchFamily="18" charset="-52"/>
              </a:rPr>
              <a:t>Дар доираи лоињаи «Шабакаи Осиёимиёнагии кафолати сифат ва аккредитатсия»  - CANQA  факултети «Иќтисодиёти љањон ва њуќуќ» - и донишгоњ аз рўи ихтисоси 250103 - «Иќтисодиёти љањон» амали худбањодињиро анљом дода соли 2012 аз аккредитатсия байналмилалї гузашт ва соњиби сертификати эътирофи байналмилалї гардид.</a:t>
            </a:r>
            <a:endParaRPr lang="ru-RU" sz="1800" dirty="0" smtClean="0">
              <a:solidFill>
                <a:schemeClr val="tx1"/>
              </a:solidFill>
              <a:latin typeface="Times New Roman Tj" pitchFamily="18" charset="-52"/>
            </a:endParaRPr>
          </a:p>
          <a:p>
            <a:pPr marL="266700" lvl="0" indent="-180975" algn="just">
              <a:buFont typeface="Wingdings" pitchFamily="2" charset="2"/>
              <a:buChar char="Ø"/>
            </a:pPr>
            <a:endParaRPr lang="tg-Cyrl-TJ" sz="1800" dirty="0" smtClean="0">
              <a:solidFill>
                <a:schemeClr val="tx1"/>
              </a:solidFill>
              <a:latin typeface="Times New Roman Tj" pitchFamily="18" charset="-52"/>
            </a:endParaRPr>
          </a:p>
          <a:p>
            <a:pPr marL="266700" lvl="0" indent="-180975" algn="just">
              <a:buFont typeface="Wingdings" pitchFamily="2" charset="2"/>
              <a:buChar char="Ø"/>
            </a:pPr>
            <a:endParaRPr lang="ru-RU" sz="1800" dirty="0">
              <a:solidFill>
                <a:schemeClr val="tx1"/>
              </a:solidFill>
            </a:endParaRPr>
          </a:p>
        </p:txBody>
      </p:sp>
      <p:sp>
        <p:nvSpPr>
          <p:cNvPr id="4" name="Заголовок 1"/>
          <p:cNvSpPr>
            <a:spLocks noGrp="1"/>
          </p:cNvSpPr>
          <p:nvPr>
            <p:ph type="ctrTitle"/>
          </p:nvPr>
        </p:nvSpPr>
        <p:spPr>
          <a:xfrm>
            <a:off x="571472" y="0"/>
            <a:ext cx="8058152" cy="1470025"/>
          </a:xfrm>
        </p:spPr>
        <p:txBody>
          <a:bodyPr>
            <a:normAutofit/>
          </a:bodyPr>
          <a:lstStyle/>
          <a:p>
            <a:r>
              <a:rPr lang="ru-RU" sz="2800" b="1" dirty="0" err="1" smtClean="0">
                <a:latin typeface="Times New Roman Tj" pitchFamily="18" charset="-52"/>
              </a:rPr>
              <a:t>Натиљањои</a:t>
            </a:r>
            <a:r>
              <a:rPr lang="ru-RU" sz="2800" b="1" dirty="0" smtClean="0">
                <a:latin typeface="Times New Roman Tj" pitchFamily="18" charset="-52"/>
              </a:rPr>
              <a:t>  </a:t>
            </a:r>
            <a:r>
              <a:rPr lang="ru-RU" sz="2800" b="1" dirty="0" err="1" smtClean="0">
                <a:latin typeface="Times New Roman Tj" pitchFamily="18" charset="-52"/>
              </a:rPr>
              <a:t>ноилгардида</a:t>
            </a:r>
            <a:r>
              <a:rPr lang="ru-RU" sz="2800" b="1" dirty="0" smtClean="0">
                <a:latin typeface="Times New Roman Tj" pitchFamily="18" charset="-52"/>
              </a:rPr>
              <a:t> дар </a:t>
            </a:r>
            <a:r>
              <a:rPr lang="ru-RU" sz="2800" b="1" dirty="0" err="1" smtClean="0">
                <a:latin typeface="Times New Roman Tj" pitchFamily="18" charset="-52"/>
              </a:rPr>
              <a:t>марњилаи</a:t>
            </a:r>
            <a:r>
              <a:rPr lang="ru-RU" sz="2800" b="1" dirty="0" smtClean="0">
                <a:latin typeface="Times New Roman Tj" pitchFamily="18" charset="-52"/>
              </a:rPr>
              <a:t> </a:t>
            </a:r>
            <a:r>
              <a:rPr lang="ru-RU" sz="2800" b="1" dirty="0" err="1" smtClean="0">
                <a:latin typeface="Times New Roman Tj" pitchFamily="18" charset="-52"/>
              </a:rPr>
              <a:t>чорум</a:t>
            </a:r>
            <a:endParaRPr lang="ru-RU" sz="2800" b="1" dirty="0">
              <a:latin typeface="Times New Roman Tj" pitchFamily="18" charset="-52"/>
            </a:endParaRPr>
          </a:p>
        </p:txBody>
      </p:sp>
      <p:sp>
        <p:nvSpPr>
          <p:cNvPr id="5" name="Rectangle 5"/>
          <p:cNvSpPr>
            <a:spLocks noChangeArrowheads="1"/>
          </p:cNvSpPr>
          <p:nvPr/>
        </p:nvSpPr>
        <p:spPr bwMode="auto">
          <a:xfrm>
            <a:off x="0" y="14288"/>
            <a:ext cx="9144000" cy="385762"/>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a:solidFill>
                  <a:srgbClr val="FFFFFF"/>
                </a:solidFill>
                <a:latin typeface="Times New Roman Tj" pitchFamily="18" charset="-52"/>
              </a:rPr>
              <a:t>                ДОНИШГОЊИ ДАВЛАТИИ ТИЉОРАТИ ТОЉИКИСТОН</a:t>
            </a:r>
          </a:p>
          <a:p>
            <a:endParaRPr lang="ru-RU" sz="2000" dirty="0"/>
          </a:p>
        </p:txBody>
      </p:sp>
      <p:sp>
        <p:nvSpPr>
          <p:cNvPr id="6" name="Rectangle 5"/>
          <p:cNvSpPr>
            <a:spLocks noChangeArrowheads="1"/>
          </p:cNvSpPr>
          <p:nvPr/>
        </p:nvSpPr>
        <p:spPr bwMode="auto">
          <a:xfrm>
            <a:off x="0" y="6443660"/>
            <a:ext cx="9144000" cy="414340"/>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smtClean="0">
                <a:solidFill>
                  <a:srgbClr val="FFFFFF"/>
                </a:solidFill>
                <a:latin typeface="Times New Roman Tj" pitchFamily="18" charset="-52"/>
              </a:rPr>
              <a:t>ДУШАНБЕ – 2015 </a:t>
            </a:r>
          </a:p>
          <a:p>
            <a:endParaRPr lang="ru-RU" sz="2000" dirty="0"/>
          </a:p>
        </p:txBody>
      </p:sp>
      <p:pic>
        <p:nvPicPr>
          <p:cNvPr id="8" name="Рисунок 2" descr="C:\Documents and Settings\Abit2011\Рабочий стол\1\ЛОГОТИПИ ДОНИШГОХ нав_1.png"/>
          <p:cNvPicPr>
            <a:picLocks noChangeAspect="1" noChangeArrowheads="1"/>
          </p:cNvPicPr>
          <p:nvPr/>
        </p:nvPicPr>
        <p:blipFill>
          <a:blip r:embed="rId2"/>
          <a:srcRect/>
          <a:stretch>
            <a:fillRect/>
          </a:stretch>
        </p:blipFill>
        <p:spPr bwMode="auto">
          <a:xfrm>
            <a:off x="160559" y="0"/>
            <a:ext cx="417600" cy="412070"/>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00034" y="630014"/>
            <a:ext cx="8229600" cy="566738"/>
          </a:xfrm>
        </p:spPr>
        <p:txBody>
          <a:bodyPr>
            <a:normAutofit fontScale="90000"/>
          </a:bodyPr>
          <a:lstStyle/>
          <a:p>
            <a:pPr algn="ctr" eaLnBrk="1" fontAlgn="auto" hangingPunct="1">
              <a:spcAft>
                <a:spcPts val="0"/>
              </a:spcAft>
              <a:defRPr/>
            </a:pPr>
            <a:r>
              <a:rPr lang="ru-RU" sz="3200" b="1" dirty="0" err="1" smtClean="0">
                <a:solidFill>
                  <a:srgbClr val="002060"/>
                </a:solidFill>
                <a:latin typeface="Times New Roman Tj" pitchFamily="18" charset="-52"/>
              </a:rPr>
              <a:t>Базаи</a:t>
            </a:r>
            <a:r>
              <a:rPr lang="ru-RU" sz="3200" b="1" dirty="0" smtClean="0">
                <a:solidFill>
                  <a:srgbClr val="002060"/>
                </a:solidFill>
                <a:latin typeface="Times New Roman Tj" pitchFamily="18" charset="-52"/>
              </a:rPr>
              <a:t> </a:t>
            </a:r>
            <a:r>
              <a:rPr lang="ru-RU" sz="3200" b="1" dirty="0" err="1" smtClean="0">
                <a:solidFill>
                  <a:srgbClr val="002060"/>
                </a:solidFill>
                <a:latin typeface="Times New Roman Tj" pitchFamily="18" charset="-52"/>
              </a:rPr>
              <a:t>моддї</a:t>
            </a:r>
            <a:r>
              <a:rPr lang="ru-RU" sz="3200" b="1" dirty="0" smtClean="0">
                <a:solidFill>
                  <a:srgbClr val="002060"/>
                </a:solidFill>
                <a:latin typeface="Times New Roman Tj" pitchFamily="18" charset="-52"/>
              </a:rPr>
              <a:t>-</a:t>
            </a:r>
            <a:r>
              <a:rPr lang="ru-RU" sz="2800" b="1" dirty="0" smtClean="0">
                <a:solidFill>
                  <a:srgbClr val="002060"/>
                </a:solidFill>
                <a:latin typeface="Times New Roman Tj" pitchFamily="18" charset="-52"/>
              </a:rPr>
              <a:t> </a:t>
            </a:r>
            <a:r>
              <a:rPr lang="ru-RU" sz="3200" b="1" dirty="0" err="1" smtClean="0">
                <a:solidFill>
                  <a:srgbClr val="002060"/>
                </a:solidFill>
                <a:latin typeface="Times New Roman Tj" pitchFamily="18" charset="-52"/>
              </a:rPr>
              <a:t>техникии</a:t>
            </a:r>
            <a:r>
              <a:rPr lang="ru-RU" sz="2800" b="1" dirty="0" smtClean="0">
                <a:solidFill>
                  <a:srgbClr val="002060"/>
                </a:solidFill>
                <a:latin typeface="Times New Roman Tj" pitchFamily="18" charset="-52"/>
              </a:rPr>
              <a:t> </a:t>
            </a:r>
            <a:r>
              <a:rPr lang="ru-RU" sz="3200" b="1" dirty="0" err="1" smtClean="0">
                <a:solidFill>
                  <a:srgbClr val="002060"/>
                </a:solidFill>
                <a:latin typeface="Times New Roman Tj" pitchFamily="18" charset="-52"/>
              </a:rPr>
              <a:t>донишгоњ</a:t>
            </a:r>
            <a:r>
              <a:rPr lang="ru-RU" sz="2800" b="1" dirty="0" smtClean="0">
                <a:solidFill>
                  <a:srgbClr val="002060"/>
                </a:solidFill>
                <a:latin typeface="Times New Roman Tj" pitchFamily="18" charset="-52"/>
              </a:rPr>
              <a:t> </a:t>
            </a:r>
            <a:endParaRPr lang="ru-RU" sz="2800" b="1" dirty="0">
              <a:solidFill>
                <a:srgbClr val="002060"/>
              </a:solidFill>
              <a:latin typeface="Times New Roman Tj" pitchFamily="18" charset="-52"/>
            </a:endParaRPr>
          </a:p>
        </p:txBody>
      </p:sp>
      <p:sp>
        <p:nvSpPr>
          <p:cNvPr id="3076" name="Rectangle 4"/>
          <p:cNvSpPr>
            <a:spLocks noChangeArrowheads="1"/>
          </p:cNvSpPr>
          <p:nvPr/>
        </p:nvSpPr>
        <p:spPr bwMode="auto">
          <a:xfrm>
            <a:off x="714348" y="1142984"/>
            <a:ext cx="8228015" cy="5429288"/>
          </a:xfrm>
          <a:prstGeom prst="rect">
            <a:avLst/>
          </a:prstGeom>
          <a:noFill/>
          <a:ln w="31750" cmpd="thickThin">
            <a:noFill/>
            <a:headEnd/>
            <a:tailEnd/>
          </a:ln>
        </p:spPr>
        <p:style>
          <a:lnRef idx="1">
            <a:schemeClr val="accent1"/>
          </a:lnRef>
          <a:fillRef idx="2">
            <a:schemeClr val="accent1"/>
          </a:fillRef>
          <a:effectRef idx="1">
            <a:schemeClr val="accent1"/>
          </a:effectRef>
          <a:fontRef idx="minor">
            <a:schemeClr val="dk1"/>
          </a:fontRef>
        </p:style>
        <p:txBody>
          <a:bodyPr anchor="ctr"/>
          <a:lstStyle/>
          <a:p>
            <a:pPr indent="722313">
              <a:buFont typeface="Wingdings" pitchFamily="2" charset="2"/>
              <a:buChar char="Ø"/>
              <a:defRPr/>
            </a:pPr>
            <a:r>
              <a:rPr lang="tg-Cyrl-TJ" sz="2400" b="1" dirty="0">
                <a:ln w="1905"/>
                <a:solidFill>
                  <a:srgbClr val="002060"/>
                </a:solidFill>
                <a:effectLst>
                  <a:innerShdw blurRad="69850" dist="43180" dir="5400000">
                    <a:srgbClr val="000000">
                      <a:alpha val="65000"/>
                    </a:srgbClr>
                  </a:innerShdw>
                </a:effectLst>
                <a:latin typeface="Times New Roman Tj" pitchFamily="18" charset="-52"/>
              </a:rPr>
              <a:t>7- бинои таълимї</a:t>
            </a:r>
            <a:r>
              <a:rPr lang="ru-RU" sz="2400" b="1" dirty="0">
                <a:ln w="1905"/>
                <a:solidFill>
                  <a:srgbClr val="002060"/>
                </a:solidFill>
                <a:effectLst>
                  <a:innerShdw blurRad="69850" dist="43180" dir="5400000">
                    <a:srgbClr val="000000">
                      <a:alpha val="65000"/>
                    </a:srgbClr>
                  </a:innerShdw>
                </a:effectLst>
                <a:latin typeface="Times New Roman Tj" pitchFamily="18" charset="-52"/>
              </a:rPr>
              <a:t>;</a:t>
            </a:r>
          </a:p>
          <a:p>
            <a:pPr indent="722313">
              <a:buFont typeface="Wingdings" pitchFamily="2" charset="2"/>
              <a:buChar char="Ø"/>
              <a:defRPr/>
            </a:pPr>
            <a:r>
              <a:rPr lang="tg-Cyrl-TJ" sz="2400" b="1" dirty="0">
                <a:ln w="1905"/>
                <a:solidFill>
                  <a:srgbClr val="002060"/>
                </a:solidFill>
                <a:effectLst>
                  <a:innerShdw blurRad="69850" dist="43180" dir="5400000">
                    <a:srgbClr val="000000">
                      <a:alpha val="65000"/>
                    </a:srgbClr>
                  </a:innerShdw>
                </a:effectLst>
                <a:latin typeface="Times New Roman Tj" pitchFamily="18" charset="-52"/>
              </a:rPr>
              <a:t>140 – аудитория;</a:t>
            </a:r>
          </a:p>
          <a:p>
            <a:pPr indent="722313">
              <a:buFont typeface="Wingdings" pitchFamily="2" charset="2"/>
              <a:buChar char="Ø"/>
              <a:defRPr/>
            </a:pPr>
            <a:r>
              <a:rPr lang="tg-Cyrl-TJ" sz="2400" b="1" dirty="0">
                <a:ln w="1905"/>
                <a:solidFill>
                  <a:srgbClr val="002060"/>
                </a:solidFill>
                <a:effectLst>
                  <a:innerShdw blurRad="69850" dist="43180" dir="5400000">
                    <a:srgbClr val="000000">
                      <a:alpha val="65000"/>
                    </a:srgbClr>
                  </a:innerShdw>
                </a:effectLst>
                <a:latin typeface="Times New Roman Tj" pitchFamily="18" charset="-52"/>
              </a:rPr>
              <a:t>7–лабораторияи таълимї; </a:t>
            </a:r>
          </a:p>
          <a:p>
            <a:pPr indent="722313">
              <a:buFont typeface="Wingdings" pitchFamily="2" charset="2"/>
              <a:buChar char="Ø"/>
              <a:defRPr/>
            </a:pPr>
            <a:r>
              <a:rPr lang="tg-Cyrl-TJ" sz="2400" b="1" dirty="0">
                <a:ln w="1905"/>
                <a:solidFill>
                  <a:srgbClr val="002060"/>
                </a:solidFill>
                <a:effectLst>
                  <a:innerShdw blurRad="69850" dist="43180" dir="5400000">
                    <a:srgbClr val="000000">
                      <a:alpha val="65000"/>
                    </a:srgbClr>
                  </a:innerShdw>
                </a:effectLst>
                <a:latin typeface="Times New Roman Tj" pitchFamily="18" charset="-52"/>
              </a:rPr>
              <a:t>15-кабинети методї;</a:t>
            </a:r>
          </a:p>
          <a:p>
            <a:pPr indent="722313">
              <a:buFont typeface="Wingdings" pitchFamily="2" charset="2"/>
              <a:buChar char="Ø"/>
              <a:defRPr/>
            </a:pPr>
            <a:r>
              <a:rPr lang="tg-Cyrl-TJ" sz="2400" b="1" dirty="0">
                <a:ln w="1905"/>
                <a:solidFill>
                  <a:srgbClr val="002060"/>
                </a:solidFill>
                <a:effectLst>
                  <a:innerShdw blurRad="69850" dist="43180" dir="5400000">
                    <a:srgbClr val="000000">
                      <a:alpha val="65000"/>
                    </a:srgbClr>
                  </a:innerShdw>
                </a:effectLst>
                <a:latin typeface="Times New Roman Tj" pitchFamily="18" charset="-52"/>
              </a:rPr>
              <a:t>4924 љойи нишаст дар як баст; </a:t>
            </a:r>
            <a:endParaRPr lang="en-US" sz="2400" b="1" dirty="0">
              <a:ln w="1905"/>
              <a:solidFill>
                <a:srgbClr val="002060"/>
              </a:solidFill>
              <a:effectLst>
                <a:innerShdw blurRad="69850" dist="43180" dir="5400000">
                  <a:srgbClr val="000000">
                    <a:alpha val="65000"/>
                  </a:srgbClr>
                </a:innerShdw>
              </a:effectLst>
              <a:latin typeface="Times New Roman Tj" pitchFamily="18" charset="-52"/>
            </a:endParaRPr>
          </a:p>
          <a:p>
            <a:pPr indent="722313">
              <a:buFont typeface="Wingdings" pitchFamily="2" charset="2"/>
              <a:buChar char="Ø"/>
              <a:defRPr/>
            </a:pPr>
            <a:r>
              <a:rPr lang="tg-Cyrl-TJ" sz="2400" b="1" dirty="0">
                <a:ln w="1905"/>
                <a:solidFill>
                  <a:srgbClr val="002060"/>
                </a:solidFill>
                <a:effectLst>
                  <a:innerShdw blurRad="69850" dist="43180" dir="5400000">
                    <a:srgbClr val="000000">
                      <a:alpha val="65000"/>
                    </a:srgbClr>
                  </a:innerShdw>
                </a:effectLst>
                <a:latin typeface="Times New Roman Tj" pitchFamily="18" charset="-52"/>
              </a:rPr>
              <a:t>15 адад   синфхонаи компютерї ;</a:t>
            </a:r>
          </a:p>
          <a:p>
            <a:pPr indent="722313">
              <a:buFont typeface="Wingdings" pitchFamily="2" charset="2"/>
              <a:buChar char="Ø"/>
              <a:defRPr/>
            </a:pPr>
            <a:r>
              <a:rPr lang="tg-Cyrl-TJ" sz="2400" b="1" dirty="0" smtClean="0">
                <a:ln w="1905"/>
                <a:solidFill>
                  <a:srgbClr val="002060"/>
                </a:solidFill>
                <a:effectLst>
                  <a:innerShdw blurRad="69850" dist="43180" dir="5400000">
                    <a:srgbClr val="000000">
                      <a:alpha val="65000"/>
                    </a:srgbClr>
                  </a:innerShdw>
                </a:effectLst>
                <a:latin typeface="Times New Roman Tj" pitchFamily="18" charset="-52"/>
              </a:rPr>
              <a:t>667 </a:t>
            </a:r>
            <a:r>
              <a:rPr lang="tg-Cyrl-TJ" sz="2400" b="1" dirty="0">
                <a:ln w="1905"/>
                <a:solidFill>
                  <a:srgbClr val="002060"/>
                </a:solidFill>
                <a:effectLst>
                  <a:innerShdw blurRad="69850" dist="43180" dir="5400000">
                    <a:srgbClr val="000000">
                      <a:alpha val="65000"/>
                    </a:srgbClr>
                  </a:innerShdw>
                </a:effectLst>
                <a:latin typeface="Times New Roman Tj" pitchFamily="18" charset="-52"/>
              </a:rPr>
              <a:t>адад  </a:t>
            </a:r>
            <a:r>
              <a:rPr lang="tg-Cyrl-TJ" sz="2400" b="1" dirty="0" smtClean="0">
                <a:ln w="1905"/>
                <a:solidFill>
                  <a:srgbClr val="002060"/>
                </a:solidFill>
                <a:effectLst>
                  <a:innerShdw blurRad="69850" dist="43180" dir="5400000">
                    <a:srgbClr val="000000">
                      <a:alpha val="65000"/>
                    </a:srgbClr>
                  </a:innerShdw>
                </a:effectLst>
                <a:latin typeface="Times New Roman Tj" pitchFamily="18" charset="-52"/>
              </a:rPr>
              <a:t>компютер, аз љумла 540 адади он ба   </a:t>
            </a:r>
          </a:p>
          <a:p>
            <a:pPr indent="722313">
              <a:defRPr/>
            </a:pPr>
            <a:r>
              <a:rPr lang="tg-Cyrl-TJ" sz="2400" b="1" dirty="0" smtClean="0">
                <a:ln w="1905"/>
                <a:solidFill>
                  <a:srgbClr val="002060"/>
                </a:solidFill>
                <a:effectLst>
                  <a:innerShdw blurRad="69850" dist="43180" dir="5400000">
                    <a:srgbClr val="000000">
                      <a:alpha val="65000"/>
                    </a:srgbClr>
                  </a:innerShdw>
                </a:effectLst>
                <a:latin typeface="Times New Roman Tj" pitchFamily="18" charset="-52"/>
              </a:rPr>
              <a:t>шабакаи </a:t>
            </a:r>
            <a:r>
              <a:rPr lang="tg-Cyrl-TJ" sz="2400" b="1" dirty="0">
                <a:ln w="1905"/>
                <a:solidFill>
                  <a:srgbClr val="002060"/>
                </a:solidFill>
                <a:effectLst>
                  <a:innerShdw blurRad="69850" dist="43180" dir="5400000">
                    <a:srgbClr val="000000">
                      <a:alpha val="65000"/>
                    </a:srgbClr>
                  </a:innerShdw>
                </a:effectLst>
                <a:latin typeface="Times New Roman Tj" pitchFamily="18" charset="-52"/>
              </a:rPr>
              <a:t>Internet </a:t>
            </a:r>
            <a:r>
              <a:rPr lang="tg-Cyrl-TJ" sz="2400" b="1" dirty="0" smtClean="0">
                <a:ln w="1905"/>
                <a:solidFill>
                  <a:srgbClr val="002060"/>
                </a:solidFill>
                <a:effectLst>
                  <a:innerShdw blurRad="69850" dist="43180" dir="5400000">
                    <a:srgbClr val="000000">
                      <a:alpha val="65000"/>
                    </a:srgbClr>
                  </a:innerShdw>
                </a:effectLst>
                <a:latin typeface="Times New Roman Tj" pitchFamily="18" charset="-52"/>
              </a:rPr>
              <a:t>пайваст шудааст; </a:t>
            </a:r>
            <a:endParaRPr lang="tg-Cyrl-TJ" sz="2400" b="1" dirty="0">
              <a:ln w="1905"/>
              <a:solidFill>
                <a:srgbClr val="002060"/>
              </a:solidFill>
              <a:effectLst>
                <a:innerShdw blurRad="69850" dist="43180" dir="5400000">
                  <a:srgbClr val="000000">
                    <a:alpha val="65000"/>
                  </a:srgbClr>
                </a:innerShdw>
              </a:effectLst>
              <a:latin typeface="Times New Roman Tj" pitchFamily="18" charset="-52"/>
            </a:endParaRPr>
          </a:p>
          <a:p>
            <a:pPr indent="722313">
              <a:buFont typeface="Wingdings" pitchFamily="2" charset="2"/>
              <a:buChar char="Ø"/>
              <a:defRPr/>
            </a:pPr>
            <a:r>
              <a:rPr lang="ru-RU" sz="2400" b="1" dirty="0" smtClean="0">
                <a:ln w="1905"/>
                <a:solidFill>
                  <a:srgbClr val="002060"/>
                </a:solidFill>
                <a:effectLst>
                  <a:innerShdw blurRad="69850" dist="43180" dir="5400000">
                    <a:srgbClr val="000000">
                      <a:alpha val="65000"/>
                    </a:srgbClr>
                  </a:innerShdw>
                </a:effectLst>
                <a:latin typeface="Times New Roman Tj" pitchFamily="18" charset="-52"/>
              </a:rPr>
              <a:t>87</a:t>
            </a:r>
            <a:r>
              <a:rPr lang="tg-Cyrl-TJ" sz="2400" b="1" dirty="0" smtClean="0">
                <a:ln w="1905"/>
                <a:solidFill>
                  <a:srgbClr val="002060"/>
                </a:solidFill>
                <a:effectLst>
                  <a:innerShdw blurRad="69850" dist="43180" dir="5400000">
                    <a:srgbClr val="000000">
                      <a:alpha val="65000"/>
                    </a:srgbClr>
                  </a:innerShdw>
                </a:effectLst>
                <a:latin typeface="Times New Roman Tj" pitchFamily="18" charset="-52"/>
              </a:rPr>
              <a:t> </a:t>
            </a:r>
            <a:r>
              <a:rPr lang="tg-Cyrl-TJ" sz="2400" b="1" dirty="0">
                <a:ln w="1905"/>
                <a:solidFill>
                  <a:srgbClr val="002060"/>
                </a:solidFill>
                <a:effectLst>
                  <a:innerShdw blurRad="69850" dist="43180" dir="5400000">
                    <a:srgbClr val="000000">
                      <a:alpha val="65000"/>
                    </a:srgbClr>
                  </a:innerShdw>
                </a:effectLst>
                <a:latin typeface="Times New Roman Tj" pitchFamily="18" charset="-52"/>
              </a:rPr>
              <a:t>адад диопроектор;</a:t>
            </a:r>
          </a:p>
          <a:p>
            <a:pPr indent="722313">
              <a:buFont typeface="Wingdings" pitchFamily="2" charset="2"/>
              <a:buChar char="Ø"/>
              <a:defRPr/>
            </a:pPr>
            <a:r>
              <a:rPr lang="ru-RU" sz="2400" b="1" dirty="0">
                <a:ln w="1905"/>
                <a:solidFill>
                  <a:srgbClr val="002060"/>
                </a:solidFill>
                <a:effectLst>
                  <a:innerShdw blurRad="69850" dist="43180" dir="5400000">
                    <a:srgbClr val="000000">
                      <a:alpha val="65000"/>
                    </a:srgbClr>
                  </a:innerShdw>
                </a:effectLst>
                <a:latin typeface="Times New Roman Tj" pitchFamily="18" charset="-52"/>
              </a:rPr>
              <a:t>2</a:t>
            </a:r>
            <a:r>
              <a:rPr lang="ru-RU" sz="2400" b="1" dirty="0" smtClean="0">
                <a:ln w="1905"/>
                <a:solidFill>
                  <a:srgbClr val="002060"/>
                </a:solidFill>
                <a:effectLst>
                  <a:innerShdw blurRad="69850" dist="43180" dir="5400000">
                    <a:srgbClr val="000000">
                      <a:alpha val="65000"/>
                    </a:srgbClr>
                  </a:innerShdw>
                </a:effectLst>
                <a:latin typeface="Times New Roman Tj" pitchFamily="18" charset="-52"/>
              </a:rPr>
              <a:t>3</a:t>
            </a:r>
            <a:r>
              <a:rPr lang="tg-Cyrl-TJ" sz="2400" b="1" dirty="0" smtClean="0">
                <a:ln w="1905"/>
                <a:solidFill>
                  <a:srgbClr val="002060"/>
                </a:solidFill>
                <a:effectLst>
                  <a:innerShdw blurRad="69850" dist="43180" dir="5400000">
                    <a:srgbClr val="000000">
                      <a:alpha val="65000"/>
                    </a:srgbClr>
                  </a:innerShdw>
                </a:effectLst>
                <a:latin typeface="Times New Roman Tj" pitchFamily="18" charset="-52"/>
              </a:rPr>
              <a:t> </a:t>
            </a:r>
            <a:r>
              <a:rPr lang="tg-Cyrl-TJ" sz="2400" b="1" dirty="0">
                <a:ln w="1905"/>
                <a:solidFill>
                  <a:srgbClr val="002060"/>
                </a:solidFill>
                <a:effectLst>
                  <a:innerShdw blurRad="69850" dist="43180" dir="5400000">
                    <a:srgbClr val="000000">
                      <a:alpha val="65000"/>
                    </a:srgbClr>
                  </a:innerShdw>
                </a:effectLst>
                <a:latin typeface="Times New Roman Tj" pitchFamily="18" charset="-52"/>
              </a:rPr>
              <a:t>адад </a:t>
            </a:r>
            <a:r>
              <a:rPr lang="tg-Cyrl-TJ" sz="2400" b="1" dirty="0" smtClean="0">
                <a:ln w="1905"/>
                <a:solidFill>
                  <a:srgbClr val="002060"/>
                </a:solidFill>
                <a:effectLst>
                  <a:innerShdw blurRad="69850" dist="43180" dir="5400000">
                    <a:srgbClr val="000000">
                      <a:alpha val="65000"/>
                    </a:srgbClr>
                  </a:innerShdw>
                </a:effectLst>
                <a:latin typeface="Times New Roman Tj" pitchFamily="18" charset="-52"/>
              </a:rPr>
              <a:t>тахтаи электронї</a:t>
            </a:r>
            <a:r>
              <a:rPr lang="tg-Cyrl-TJ" sz="2400" b="1" dirty="0">
                <a:ln w="1905"/>
                <a:solidFill>
                  <a:srgbClr val="002060"/>
                </a:solidFill>
                <a:effectLst>
                  <a:innerShdw blurRad="69850" dist="43180" dir="5400000">
                    <a:srgbClr val="000000">
                      <a:alpha val="65000"/>
                    </a:srgbClr>
                  </a:innerShdw>
                </a:effectLst>
                <a:latin typeface="Times New Roman Tj" pitchFamily="18" charset="-52"/>
              </a:rPr>
              <a:t>; </a:t>
            </a:r>
          </a:p>
          <a:p>
            <a:pPr indent="722313">
              <a:buFont typeface="Wingdings" pitchFamily="2" charset="2"/>
              <a:buChar char="Ø"/>
              <a:defRPr/>
            </a:pPr>
            <a:r>
              <a:rPr lang="tg-Cyrl-TJ" sz="2400" b="1" dirty="0" smtClean="0">
                <a:ln w="1905"/>
                <a:solidFill>
                  <a:srgbClr val="002060"/>
                </a:solidFill>
                <a:effectLst>
                  <a:innerShdw blurRad="69850" dist="43180" dir="5400000">
                    <a:srgbClr val="000000">
                      <a:alpha val="65000"/>
                    </a:srgbClr>
                  </a:innerShdw>
                </a:effectLst>
                <a:latin typeface="Times New Roman Tj" pitchFamily="18" charset="-52"/>
              </a:rPr>
              <a:t>5 </a:t>
            </a:r>
            <a:r>
              <a:rPr lang="tg-Cyrl-TJ" sz="2400" b="1" dirty="0">
                <a:ln w="1905"/>
                <a:solidFill>
                  <a:srgbClr val="002060"/>
                </a:solidFill>
                <a:effectLst>
                  <a:innerShdw blurRad="69850" dist="43180" dir="5400000">
                    <a:srgbClr val="000000">
                      <a:alpha val="65000"/>
                    </a:srgbClr>
                  </a:innerShdw>
                </a:effectLst>
                <a:latin typeface="Times New Roman Tj" pitchFamily="18" charset="-52"/>
              </a:rPr>
              <a:t>адад терминалњои иттилоотї;</a:t>
            </a:r>
          </a:p>
          <a:p>
            <a:pPr indent="722313">
              <a:buFont typeface="Wingdings" pitchFamily="2" charset="2"/>
              <a:buChar char="Ø"/>
              <a:defRPr/>
            </a:pPr>
            <a:r>
              <a:rPr lang="tg-Cyrl-TJ" sz="2400" b="1" dirty="0" smtClean="0">
                <a:ln w="1905"/>
                <a:solidFill>
                  <a:srgbClr val="002060"/>
                </a:solidFill>
                <a:effectLst>
                  <a:innerShdw blurRad="69850" dist="43180" dir="5400000">
                    <a:srgbClr val="000000">
                      <a:alpha val="65000"/>
                    </a:srgbClr>
                  </a:innerShdw>
                </a:effectLst>
                <a:latin typeface="Times New Roman Tj" pitchFamily="18" charset="-52"/>
              </a:rPr>
              <a:t>116 </a:t>
            </a:r>
            <a:r>
              <a:rPr lang="tg-Cyrl-TJ" sz="2400" b="1" dirty="0">
                <a:ln w="1905"/>
                <a:solidFill>
                  <a:srgbClr val="002060"/>
                </a:solidFill>
                <a:effectLst>
                  <a:innerShdw blurRad="69850" dist="43180" dir="5400000">
                    <a:srgbClr val="000000">
                      <a:alpha val="65000"/>
                    </a:srgbClr>
                  </a:innerShdw>
                </a:effectLst>
                <a:latin typeface="Times New Roman Tj" pitchFamily="18" charset="-52"/>
              </a:rPr>
              <a:t>адад   принтер.</a:t>
            </a:r>
            <a:endParaRPr lang="ru-RU" sz="2400" b="1" dirty="0">
              <a:ln w="1905"/>
              <a:solidFill>
                <a:srgbClr val="002060"/>
              </a:solidFill>
              <a:effectLst>
                <a:innerShdw blurRad="69850" dist="43180" dir="5400000">
                  <a:srgbClr val="000000">
                    <a:alpha val="65000"/>
                  </a:srgbClr>
                </a:innerShdw>
              </a:effectLst>
              <a:latin typeface="Times New Roman Tj" pitchFamily="18" charset="-52"/>
            </a:endParaRPr>
          </a:p>
          <a:p>
            <a:pPr indent="722313">
              <a:buFont typeface="Wingdings" pitchFamily="2" charset="2"/>
              <a:buChar char="Ø"/>
              <a:defRPr/>
            </a:pPr>
            <a:endParaRPr lang="tg-Cyrl-TJ" sz="2400" b="1" dirty="0">
              <a:ln w="1905"/>
              <a:solidFill>
                <a:srgbClr val="002060"/>
              </a:solidFill>
              <a:effectLst>
                <a:innerShdw blurRad="69850" dist="43180" dir="5400000">
                  <a:srgbClr val="000000">
                    <a:alpha val="65000"/>
                  </a:srgbClr>
                </a:innerShdw>
              </a:effectLst>
              <a:latin typeface="Times New Roman Tj" pitchFamily="18" charset="-52"/>
            </a:endParaRPr>
          </a:p>
        </p:txBody>
      </p:sp>
      <p:sp>
        <p:nvSpPr>
          <p:cNvPr id="17412" name="Rectangle 5"/>
          <p:cNvSpPr>
            <a:spLocks noChangeArrowheads="1"/>
          </p:cNvSpPr>
          <p:nvPr/>
        </p:nvSpPr>
        <p:spPr bwMode="auto">
          <a:xfrm>
            <a:off x="0" y="14288"/>
            <a:ext cx="9144000" cy="385762"/>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a:solidFill>
                  <a:srgbClr val="FFFFFF"/>
                </a:solidFill>
                <a:latin typeface="Times New Roman Tj" pitchFamily="18" charset="-52"/>
              </a:rPr>
              <a:t>                ДОНИШГОЊИ ДАВЛАТИИ ТИЉОРАТИ ТОЉИКИСТОН</a:t>
            </a:r>
          </a:p>
          <a:p>
            <a:endParaRPr lang="ru-RU" sz="2000" dirty="0"/>
          </a:p>
        </p:txBody>
      </p:sp>
      <p:sp>
        <p:nvSpPr>
          <p:cNvPr id="17414" name="Номер слайда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3432220-2A81-4BAA-9956-C5DFEAFE9655}" type="slidenum">
              <a:rPr lang="ru-RU" smtClean="0"/>
              <a:pPr/>
              <a:t>23</a:t>
            </a:fld>
            <a:fld id="{5F101CD7-CB44-4142-B768-42CA76793FE7}" type="slidenum">
              <a:rPr lang="ru-RU" smtClean="0"/>
              <a:pPr/>
              <a:t>23</a:t>
            </a:fld>
            <a:fld id="{978C1BCD-A8BA-4C93-A90C-FAB5F8B6327A}" type="slidenum">
              <a:rPr lang="ru-RU" smtClean="0"/>
              <a:pPr/>
              <a:t>23</a:t>
            </a:fld>
            <a:endParaRPr lang="ru-RU" smtClean="0"/>
          </a:p>
        </p:txBody>
      </p:sp>
      <p:sp>
        <p:nvSpPr>
          <p:cNvPr id="7" name="Rectangle 5"/>
          <p:cNvSpPr>
            <a:spLocks noChangeArrowheads="1"/>
          </p:cNvSpPr>
          <p:nvPr/>
        </p:nvSpPr>
        <p:spPr bwMode="auto">
          <a:xfrm>
            <a:off x="0" y="6443660"/>
            <a:ext cx="9144000" cy="414340"/>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smtClean="0">
                <a:solidFill>
                  <a:srgbClr val="FFFFFF"/>
                </a:solidFill>
                <a:latin typeface="Times New Roman Tj" pitchFamily="18" charset="-52"/>
              </a:rPr>
              <a:t>ДУШАНБЕ – 2015 </a:t>
            </a:r>
          </a:p>
          <a:p>
            <a:endParaRPr lang="ru-RU" sz="2000" dirty="0"/>
          </a:p>
        </p:txBody>
      </p:sp>
      <p:pic>
        <p:nvPicPr>
          <p:cNvPr id="10" name="Рисунок 2" descr="C:\Documents and Settings\Abit2011\Рабочий стол\1\ЛОГОТИПИ ДОНИШГОХ нав_1.png"/>
          <p:cNvPicPr>
            <a:picLocks noChangeAspect="1" noChangeArrowheads="1"/>
          </p:cNvPicPr>
          <p:nvPr/>
        </p:nvPicPr>
        <p:blipFill>
          <a:blip r:embed="rId3"/>
          <a:srcRect/>
          <a:stretch>
            <a:fillRect/>
          </a:stretch>
        </p:blipFill>
        <p:spPr bwMode="auto">
          <a:xfrm>
            <a:off x="160559" y="0"/>
            <a:ext cx="417600" cy="412070"/>
          </a:xfrm>
          <a:prstGeom prst="rect">
            <a:avLst/>
          </a:prstGeom>
          <a:noFill/>
          <a:ln w="9525">
            <a:noFill/>
            <a:miter lim="800000"/>
            <a:headEnd/>
            <a:tailEnd/>
          </a:ln>
        </p:spPr>
      </p:pic>
    </p:spTree>
  </p:cSld>
  <p:clrMapOvr>
    <a:masterClrMapping/>
  </p:clrMapOvr>
  <p:transition>
    <p:spli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15272" y="559338"/>
            <a:ext cx="1202573" cy="369332"/>
          </a:xfrm>
          <a:prstGeom prst="rect">
            <a:avLst/>
          </a:prstGeom>
        </p:spPr>
        <p:txBody>
          <a:bodyPr wrap="none">
            <a:spAutoFit/>
          </a:bodyPr>
          <a:lstStyle/>
          <a:p>
            <a:r>
              <a:rPr lang="ru-RU" b="1" i="1" dirty="0" err="1" smtClean="0"/>
              <a:t>Слайди</a:t>
            </a:r>
            <a:r>
              <a:rPr lang="ru-RU" b="1" i="1" dirty="0" smtClean="0"/>
              <a:t> 22</a:t>
            </a:r>
            <a:endParaRPr lang="ru-RU" b="1" i="1" dirty="0"/>
          </a:p>
        </p:txBody>
      </p:sp>
      <p:sp>
        <p:nvSpPr>
          <p:cNvPr id="4" name="Rectangle 5"/>
          <p:cNvSpPr>
            <a:spLocks noChangeArrowheads="1"/>
          </p:cNvSpPr>
          <p:nvPr/>
        </p:nvSpPr>
        <p:spPr bwMode="auto">
          <a:xfrm>
            <a:off x="0" y="-28596"/>
            <a:ext cx="9144000" cy="385762"/>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a:solidFill>
                  <a:srgbClr val="FFFFFF"/>
                </a:solidFill>
                <a:latin typeface="Times New Roman Tj" pitchFamily="18" charset="-52"/>
              </a:rPr>
              <a:t>                ДОНИШГОЊИ ДАВЛАТИИ ТИЉОРАТИ ТОЉИКИСТОН</a:t>
            </a:r>
          </a:p>
          <a:p>
            <a:endParaRPr lang="ru-RU" sz="2000" dirty="0"/>
          </a:p>
        </p:txBody>
      </p:sp>
      <p:sp>
        <p:nvSpPr>
          <p:cNvPr id="5" name="Rectangle 5"/>
          <p:cNvSpPr>
            <a:spLocks noChangeArrowheads="1"/>
          </p:cNvSpPr>
          <p:nvPr/>
        </p:nvSpPr>
        <p:spPr bwMode="auto">
          <a:xfrm>
            <a:off x="0" y="6443660"/>
            <a:ext cx="9144000" cy="414340"/>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smtClean="0">
                <a:solidFill>
                  <a:srgbClr val="FFFFFF"/>
                </a:solidFill>
                <a:latin typeface="Times New Roman Tj" pitchFamily="18" charset="-52"/>
              </a:rPr>
              <a:t>ДУШАНБЕ – 2015 </a:t>
            </a:r>
          </a:p>
          <a:p>
            <a:endParaRPr lang="ru-RU" sz="2000" dirty="0"/>
          </a:p>
        </p:txBody>
      </p:sp>
      <p:graphicFrame>
        <p:nvGraphicFramePr>
          <p:cNvPr id="7" name="Таблица 6"/>
          <p:cNvGraphicFramePr>
            <a:graphicFrameLocks noGrp="1"/>
          </p:cNvGraphicFramePr>
          <p:nvPr/>
        </p:nvGraphicFramePr>
        <p:xfrm>
          <a:off x="-5" y="1285860"/>
          <a:ext cx="9144004" cy="5312022"/>
        </p:xfrm>
        <a:graphic>
          <a:graphicData uri="http://schemas.openxmlformats.org/drawingml/2006/table">
            <a:tbl>
              <a:tblPr/>
              <a:tblGrid>
                <a:gridCol w="413444"/>
                <a:gridCol w="2429916"/>
                <a:gridCol w="413444"/>
                <a:gridCol w="413444"/>
                <a:gridCol w="413444"/>
                <a:gridCol w="413444"/>
                <a:gridCol w="413444"/>
                <a:gridCol w="413444"/>
                <a:gridCol w="550002"/>
                <a:gridCol w="584674"/>
                <a:gridCol w="696282"/>
                <a:gridCol w="696282"/>
                <a:gridCol w="646370"/>
                <a:gridCol w="646370"/>
              </a:tblGrid>
              <a:tr h="664745">
                <a:tc rowSpan="2">
                  <a:txBody>
                    <a:bodyPr/>
                    <a:lstStyle/>
                    <a:p>
                      <a:pPr algn="ctr">
                        <a:lnSpc>
                          <a:spcPct val="115000"/>
                        </a:lnSpc>
                        <a:spcAft>
                          <a:spcPts val="0"/>
                        </a:spcAft>
                      </a:pPr>
                      <a:r>
                        <a:rPr lang="ru-RU" sz="1400" b="1" dirty="0">
                          <a:latin typeface="Times New Roman Tj"/>
                          <a:ea typeface="Calibri"/>
                          <a:cs typeface="Times New Roman"/>
                        </a:rPr>
                        <a:t>№</a:t>
                      </a:r>
                      <a:endParaRPr lang="ru-RU" sz="1100" b="1" dirty="0">
                        <a:latin typeface="Calibri"/>
                        <a:ea typeface="Calibri"/>
                        <a:cs typeface="Times New Roman"/>
                      </a:endParaRPr>
                    </a:p>
                  </a:txBody>
                  <a:tcPr marL="60623" marR="60623"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3">
                        <a:lumMod val="40000"/>
                        <a:lumOff val="60000"/>
                      </a:schemeClr>
                    </a:solidFill>
                  </a:tcPr>
                </a:tc>
                <a:tc rowSpan="2">
                  <a:txBody>
                    <a:bodyPr/>
                    <a:lstStyle/>
                    <a:p>
                      <a:pPr algn="ctr">
                        <a:lnSpc>
                          <a:spcPct val="115000"/>
                        </a:lnSpc>
                        <a:spcAft>
                          <a:spcPts val="0"/>
                        </a:spcAft>
                      </a:pPr>
                      <a:r>
                        <a:rPr lang="ru-RU" sz="1400" b="1" dirty="0">
                          <a:latin typeface="Times New Roman Tj"/>
                          <a:ea typeface="Calibri"/>
                          <a:cs typeface="Times New Roman"/>
                        </a:rPr>
                        <a:t>Ному </a:t>
                      </a:r>
                      <a:r>
                        <a:rPr lang="ru-RU" sz="1400" b="1" dirty="0" err="1">
                          <a:latin typeface="Times New Roman Tj"/>
                          <a:ea typeface="Calibri"/>
                          <a:cs typeface="Times New Roman"/>
                        </a:rPr>
                        <a:t>насаби</a:t>
                      </a:r>
                      <a:r>
                        <a:rPr lang="ru-RU" sz="1400" b="1" dirty="0">
                          <a:latin typeface="Times New Roman Tj"/>
                          <a:ea typeface="Calibri"/>
                          <a:cs typeface="Times New Roman"/>
                        </a:rPr>
                        <a:t> </a:t>
                      </a:r>
                      <a:r>
                        <a:rPr lang="ru-RU" sz="1400" b="1" dirty="0" err="1">
                          <a:latin typeface="Times New Roman Tj"/>
                          <a:ea typeface="Calibri"/>
                          <a:cs typeface="Times New Roman"/>
                        </a:rPr>
                        <a:t>донишљўён</a:t>
                      </a:r>
                      <a:endParaRPr lang="ru-RU" sz="1100" b="1" dirty="0">
                        <a:latin typeface="Calibri"/>
                        <a:ea typeface="Calibri"/>
                        <a:cs typeface="Times New Roman"/>
                      </a:endParaRPr>
                    </a:p>
                  </a:txBody>
                  <a:tcPr marL="60623" marR="60623"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3">
                        <a:lumMod val="40000"/>
                        <a:lumOff val="60000"/>
                      </a:schemeClr>
                    </a:solidFill>
                  </a:tcPr>
                </a:tc>
                <a:tc gridSpan="8">
                  <a:txBody>
                    <a:bodyPr/>
                    <a:lstStyle/>
                    <a:p>
                      <a:pPr algn="ctr">
                        <a:lnSpc>
                          <a:spcPct val="115000"/>
                        </a:lnSpc>
                        <a:spcAft>
                          <a:spcPts val="0"/>
                        </a:spcAft>
                      </a:pPr>
                      <a:r>
                        <a:rPr lang="ru-RU" sz="1400" b="1" dirty="0" err="1">
                          <a:latin typeface="Times New Roman Tj"/>
                          <a:ea typeface="Calibri"/>
                          <a:cs typeface="Times New Roman"/>
                        </a:rPr>
                        <a:t>Раќами</a:t>
                      </a:r>
                      <a:r>
                        <a:rPr lang="ru-RU" sz="1400" b="1" dirty="0">
                          <a:latin typeface="Times New Roman Tj"/>
                          <a:ea typeface="Calibri"/>
                          <a:cs typeface="Times New Roman"/>
                        </a:rPr>
                        <a:t> </a:t>
                      </a:r>
                      <a:r>
                        <a:rPr lang="ru-RU" sz="1400" b="1" dirty="0" err="1">
                          <a:latin typeface="Times New Roman Tj"/>
                          <a:ea typeface="Calibri"/>
                          <a:cs typeface="Times New Roman"/>
                        </a:rPr>
                        <a:t>њафта</a:t>
                      </a:r>
                      <a:r>
                        <a:rPr lang="ru-RU" sz="1400" b="1" dirty="0">
                          <a:latin typeface="Times New Roman Tj"/>
                          <a:ea typeface="Calibri"/>
                          <a:cs typeface="Times New Roman"/>
                        </a:rPr>
                        <a:t> </a:t>
                      </a:r>
                      <a:r>
                        <a:rPr lang="ru-RU" sz="1400" b="1" dirty="0" err="1">
                          <a:latin typeface="Times New Roman Tj"/>
                          <a:ea typeface="Calibri"/>
                          <a:cs typeface="Times New Roman"/>
                        </a:rPr>
                        <a:t>ва</a:t>
                      </a:r>
                      <a:r>
                        <a:rPr lang="ru-RU" sz="1400" b="1" dirty="0">
                          <a:latin typeface="Times New Roman Tj"/>
                          <a:ea typeface="Calibri"/>
                          <a:cs typeface="Times New Roman"/>
                        </a:rPr>
                        <a:t> </a:t>
                      </a:r>
                      <a:r>
                        <a:rPr lang="ru-RU" sz="1400" b="1" dirty="0" err="1">
                          <a:latin typeface="Times New Roman Tj"/>
                          <a:ea typeface="Calibri"/>
                          <a:cs typeface="Times New Roman"/>
                        </a:rPr>
                        <a:t>миќдори</a:t>
                      </a:r>
                      <a:r>
                        <a:rPr lang="ru-RU" sz="1400" b="1" dirty="0">
                          <a:latin typeface="Times New Roman Tj"/>
                          <a:ea typeface="Calibri"/>
                          <a:cs typeface="Times New Roman"/>
                        </a:rPr>
                        <a:t> </a:t>
                      </a:r>
                      <a:r>
                        <a:rPr lang="ru-RU" sz="1400" b="1" dirty="0" err="1">
                          <a:latin typeface="Times New Roman Tj"/>
                          <a:ea typeface="Calibri"/>
                          <a:cs typeface="Times New Roman"/>
                        </a:rPr>
                        <a:t>холњои</a:t>
                      </a:r>
                      <a:r>
                        <a:rPr lang="ru-RU" sz="1400" b="1" dirty="0">
                          <a:latin typeface="Times New Roman Tj"/>
                          <a:ea typeface="Calibri"/>
                          <a:cs typeface="Times New Roman"/>
                        </a:rPr>
                        <a:t> </a:t>
                      </a:r>
                      <a:r>
                        <a:rPr lang="ru-RU" sz="1400" b="1" dirty="0" err="1">
                          <a:latin typeface="Times New Roman Tj"/>
                          <a:ea typeface="Calibri"/>
                          <a:cs typeface="Times New Roman"/>
                        </a:rPr>
                        <a:t>соњибгашта</a:t>
                      </a:r>
                      <a:endParaRPr lang="ru-RU" sz="1100" b="1" dirty="0">
                        <a:latin typeface="Calibri"/>
                        <a:ea typeface="Calibri"/>
                        <a:cs typeface="Times New Roman"/>
                      </a:endParaRPr>
                    </a:p>
                  </a:txBody>
                  <a:tcPr marL="60623" marR="60623"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lnSpc>
                          <a:spcPct val="115000"/>
                        </a:lnSpc>
                        <a:spcAft>
                          <a:spcPts val="0"/>
                        </a:spcAft>
                      </a:pPr>
                      <a:r>
                        <a:rPr lang="ru-RU" sz="1400" b="1" dirty="0" err="1">
                          <a:latin typeface="Times New Roman Tj"/>
                          <a:ea typeface="Calibri"/>
                          <a:cs typeface="Times New Roman"/>
                        </a:rPr>
                        <a:t>Холњои</a:t>
                      </a:r>
                      <a:r>
                        <a:rPr lang="ru-RU" sz="1400" b="1" dirty="0">
                          <a:latin typeface="Times New Roman Tj"/>
                          <a:ea typeface="Calibri"/>
                          <a:cs typeface="Times New Roman"/>
                        </a:rPr>
                        <a:t> </a:t>
                      </a:r>
                      <a:r>
                        <a:rPr lang="ru-RU" sz="1400" b="1" dirty="0" err="1">
                          <a:latin typeface="Times New Roman Tj"/>
                          <a:ea typeface="Calibri"/>
                          <a:cs typeface="Times New Roman"/>
                        </a:rPr>
                        <a:t>њавасмандї</a:t>
                      </a:r>
                      <a:r>
                        <a:rPr lang="ru-RU" sz="1400" b="1" dirty="0">
                          <a:latin typeface="Times New Roman Tj"/>
                          <a:ea typeface="Calibri"/>
                          <a:cs typeface="Times New Roman"/>
                        </a:rPr>
                        <a:t> </a:t>
                      </a:r>
                      <a:r>
                        <a:rPr lang="ru-RU" sz="1400" b="1" dirty="0" err="1">
                          <a:latin typeface="Times New Roman Tj"/>
                          <a:ea typeface="Calibri"/>
                          <a:cs typeface="Times New Roman"/>
                        </a:rPr>
                        <a:t>ва</a:t>
                      </a:r>
                      <a:r>
                        <a:rPr lang="ru-RU" sz="1400" b="1" dirty="0">
                          <a:latin typeface="Times New Roman Tj"/>
                          <a:ea typeface="Calibri"/>
                          <a:cs typeface="Times New Roman"/>
                        </a:rPr>
                        <a:t> </a:t>
                      </a:r>
                      <a:endParaRPr lang="ru-RU" sz="1400" b="1" dirty="0" smtClean="0">
                        <a:latin typeface="Times New Roman Tj"/>
                        <a:ea typeface="Calibri"/>
                        <a:cs typeface="Times New Roman"/>
                      </a:endParaRPr>
                    </a:p>
                    <a:p>
                      <a:pPr algn="ctr">
                        <a:lnSpc>
                          <a:spcPct val="115000"/>
                        </a:lnSpc>
                        <a:spcAft>
                          <a:spcPts val="0"/>
                        </a:spcAft>
                      </a:pPr>
                      <a:r>
                        <a:rPr lang="ru-RU" sz="1400" b="1" dirty="0" err="1" smtClean="0">
                          <a:latin typeface="Times New Roman Tj"/>
                          <a:ea typeface="Calibri"/>
                          <a:cs typeface="Times New Roman"/>
                        </a:rPr>
                        <a:t>љаримавї</a:t>
                      </a:r>
                      <a:r>
                        <a:rPr lang="ru-RU" sz="1400" b="1" dirty="0" smtClean="0">
                          <a:latin typeface="Times New Roman Tj"/>
                          <a:ea typeface="Calibri"/>
                          <a:cs typeface="Times New Roman"/>
                        </a:rPr>
                        <a:t> </a:t>
                      </a:r>
                      <a:r>
                        <a:rPr lang="ru-RU" sz="1400" b="1" dirty="0">
                          <a:latin typeface="Times New Roman Tj"/>
                          <a:ea typeface="Calibri"/>
                          <a:cs typeface="Times New Roman"/>
                        </a:rPr>
                        <a:t>(±25</a:t>
                      </a:r>
                      <a:r>
                        <a:rPr lang="ru-RU" sz="1400" b="1" dirty="0" smtClean="0">
                          <a:latin typeface="Times New Roman Tj"/>
                          <a:ea typeface="Calibri"/>
                          <a:cs typeface="Times New Roman"/>
                        </a:rPr>
                        <a:t>), аз </a:t>
                      </a:r>
                      <a:r>
                        <a:rPr lang="ru-RU" sz="1400" b="1" dirty="0" err="1">
                          <a:latin typeface="Times New Roman Tj"/>
                          <a:ea typeface="Calibri"/>
                          <a:cs typeface="Times New Roman"/>
                        </a:rPr>
                        <a:t>љумла</a:t>
                      </a:r>
                      <a:endParaRPr lang="ru-RU" sz="1100" b="1" dirty="0">
                        <a:latin typeface="Calibri"/>
                        <a:ea typeface="Calibri"/>
                        <a:cs typeface="Times New Roman"/>
                      </a:endParaRPr>
                    </a:p>
                  </a:txBody>
                  <a:tcPr marL="60623" marR="60623"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823942">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1400" b="1" dirty="0">
                          <a:latin typeface="Times New Roman Tj"/>
                          <a:ea typeface="Calibri"/>
                          <a:cs typeface="Times New Roman"/>
                        </a:rPr>
                        <a:t>I</a:t>
                      </a:r>
                      <a:endParaRPr lang="ru-RU" sz="1100" b="1" dirty="0">
                        <a:latin typeface="Calibri"/>
                        <a:ea typeface="Calibri"/>
                        <a:cs typeface="Times New Roman"/>
                      </a:endParaRPr>
                    </a:p>
                  </a:txBody>
                  <a:tcPr marL="60623" marR="60623" marT="0" marB="0" vert="vert27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n-US" sz="1400" b="1" dirty="0">
                          <a:latin typeface="Times New Roman Tj"/>
                          <a:ea typeface="Calibri"/>
                          <a:cs typeface="Times New Roman"/>
                        </a:rPr>
                        <a:t>II</a:t>
                      </a:r>
                      <a:endParaRPr lang="ru-RU" sz="1100" b="1" dirty="0">
                        <a:latin typeface="Calibri"/>
                        <a:ea typeface="Calibri"/>
                        <a:cs typeface="Times New Roman"/>
                      </a:endParaRPr>
                    </a:p>
                  </a:txBody>
                  <a:tcPr marL="60623" marR="6062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n-US" sz="1400" b="1" dirty="0">
                          <a:latin typeface="Times New Roman Tj"/>
                          <a:ea typeface="Calibri"/>
                          <a:cs typeface="Times New Roman"/>
                        </a:rPr>
                        <a:t>III</a:t>
                      </a:r>
                      <a:endParaRPr lang="ru-RU" sz="1100" b="1" dirty="0">
                        <a:latin typeface="Calibri"/>
                        <a:ea typeface="Calibri"/>
                        <a:cs typeface="Times New Roman"/>
                      </a:endParaRPr>
                    </a:p>
                  </a:txBody>
                  <a:tcPr marL="60623" marR="6062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n-US" sz="1400" b="1" dirty="0">
                          <a:latin typeface="Times New Roman Tj"/>
                          <a:ea typeface="Calibri"/>
                          <a:cs typeface="Times New Roman"/>
                        </a:rPr>
                        <a:t>IV</a:t>
                      </a:r>
                      <a:endParaRPr lang="ru-RU" sz="1100" b="1" dirty="0">
                        <a:latin typeface="Calibri"/>
                        <a:ea typeface="Calibri"/>
                        <a:cs typeface="Times New Roman"/>
                      </a:endParaRPr>
                    </a:p>
                  </a:txBody>
                  <a:tcPr marL="60623" marR="6062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n-US" sz="1400" b="1" dirty="0">
                          <a:latin typeface="Times New Roman Tj"/>
                          <a:ea typeface="Calibri"/>
                          <a:cs typeface="Times New Roman"/>
                        </a:rPr>
                        <a:t>V</a:t>
                      </a:r>
                      <a:endParaRPr lang="ru-RU" sz="1100" b="1" dirty="0">
                        <a:latin typeface="Calibri"/>
                        <a:ea typeface="Calibri"/>
                        <a:cs typeface="Times New Roman"/>
                      </a:endParaRPr>
                    </a:p>
                  </a:txBody>
                  <a:tcPr marL="60623" marR="6062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n-US" sz="1400" b="1" dirty="0">
                          <a:latin typeface="Times New Roman Tj"/>
                          <a:ea typeface="Calibri"/>
                          <a:cs typeface="Times New Roman"/>
                        </a:rPr>
                        <a:t>VI</a:t>
                      </a:r>
                      <a:endParaRPr lang="ru-RU" sz="1100" b="1" dirty="0">
                        <a:latin typeface="Calibri"/>
                        <a:ea typeface="Calibri"/>
                        <a:cs typeface="Times New Roman"/>
                      </a:endParaRPr>
                    </a:p>
                  </a:txBody>
                  <a:tcPr marL="60623" marR="6062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n-US" sz="1400" b="1" dirty="0">
                          <a:latin typeface="Times New Roman Tj"/>
                          <a:ea typeface="Calibri"/>
                          <a:cs typeface="Times New Roman"/>
                        </a:rPr>
                        <a:t>VII</a:t>
                      </a:r>
                      <a:endParaRPr lang="ru-RU" sz="1100" b="1" dirty="0">
                        <a:latin typeface="Calibri"/>
                        <a:ea typeface="Calibri"/>
                        <a:cs typeface="Times New Roman"/>
                      </a:endParaRPr>
                    </a:p>
                  </a:txBody>
                  <a:tcPr marL="60623" marR="6062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b="1" dirty="0">
                          <a:latin typeface="Times New Roman Tj"/>
                          <a:ea typeface="Calibri"/>
                          <a:cs typeface="Times New Roman"/>
                        </a:rPr>
                        <a:t>Холи </a:t>
                      </a:r>
                      <a:r>
                        <a:rPr lang="ru-RU" sz="1400" b="1" dirty="0" err="1">
                          <a:latin typeface="Times New Roman Tj"/>
                          <a:ea typeface="Calibri"/>
                          <a:cs typeface="Times New Roman"/>
                        </a:rPr>
                        <a:t>миёна</a:t>
                      </a:r>
                      <a:endParaRPr lang="ru-RU" sz="1100" b="1" dirty="0">
                        <a:latin typeface="Calibri"/>
                        <a:ea typeface="Calibri"/>
                        <a:cs typeface="Times New Roman"/>
                      </a:endParaRPr>
                    </a:p>
                  </a:txBody>
                  <a:tcPr marL="60623" marR="60623" marT="0" marB="0" vert="vert27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00000"/>
                        </a:lnSpc>
                        <a:spcAft>
                          <a:spcPts val="0"/>
                        </a:spcAft>
                      </a:pPr>
                      <a:r>
                        <a:rPr lang="ru-RU" sz="1300" b="1" dirty="0" err="1" smtClean="0">
                          <a:latin typeface="Times New Roman Tj" pitchFamily="18" charset="-52"/>
                          <a:ea typeface="Calibri"/>
                          <a:cs typeface="Times New Roman"/>
                        </a:rPr>
                        <a:t>Устод</a:t>
                      </a:r>
                      <a:r>
                        <a:rPr lang="ru-RU" sz="1300" b="1" dirty="0" smtClean="0">
                          <a:latin typeface="Times New Roman Tj" pitchFamily="18" charset="-52"/>
                          <a:ea typeface="Calibri"/>
                          <a:cs typeface="Times New Roman"/>
                        </a:rPr>
                        <a:t> (то±10)</a:t>
                      </a:r>
                      <a:endParaRPr lang="ru-RU" sz="1300" b="1" dirty="0">
                        <a:latin typeface="Times New Roman Tj" pitchFamily="18" charset="-52"/>
                        <a:ea typeface="Calibri"/>
                        <a:cs typeface="Times New Roman"/>
                      </a:endParaRPr>
                    </a:p>
                  </a:txBody>
                  <a:tcPr marL="60623" marR="60623" marT="0" marB="0" vert="vert27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00000"/>
                        </a:lnSpc>
                        <a:spcAft>
                          <a:spcPts val="0"/>
                        </a:spcAft>
                      </a:pPr>
                      <a:r>
                        <a:rPr lang="ru-RU" sz="1300" b="1" dirty="0" err="1" smtClean="0">
                          <a:latin typeface="Times New Roman Tj" pitchFamily="18" charset="-52"/>
                          <a:ea typeface="Calibri"/>
                          <a:cs typeface="Times New Roman"/>
                        </a:rPr>
                        <a:t>Сарпараст</a:t>
                      </a:r>
                      <a:r>
                        <a:rPr lang="ru-RU" sz="1300" b="1" baseline="0" dirty="0" smtClean="0">
                          <a:latin typeface="Times New Roman Tj" pitchFamily="18" charset="-52"/>
                          <a:ea typeface="Calibri"/>
                          <a:cs typeface="Times New Roman"/>
                        </a:rPr>
                        <a:t>  </a:t>
                      </a:r>
                      <a:r>
                        <a:rPr lang="ru-RU" sz="1300" b="1" dirty="0" smtClean="0">
                          <a:latin typeface="Times New Roman Tj" pitchFamily="18" charset="-52"/>
                          <a:ea typeface="Calibri"/>
                          <a:cs typeface="Times New Roman"/>
                        </a:rPr>
                        <a:t>(то±5)</a:t>
                      </a:r>
                      <a:endParaRPr lang="ru-RU" sz="1300" b="1" dirty="0">
                        <a:latin typeface="Times New Roman Tj" pitchFamily="18" charset="-52"/>
                        <a:ea typeface="Calibri"/>
                        <a:cs typeface="Times New Roman"/>
                      </a:endParaRPr>
                    </a:p>
                  </a:txBody>
                  <a:tcPr marL="60623" marR="6062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00000"/>
                        </a:lnSpc>
                        <a:spcAft>
                          <a:spcPts val="0"/>
                        </a:spcAft>
                      </a:pPr>
                      <a:r>
                        <a:rPr lang="ru-RU" sz="1300" b="1" dirty="0" smtClean="0">
                          <a:latin typeface="Times New Roman Tj" pitchFamily="18" charset="-52"/>
                          <a:ea typeface="Calibri"/>
                          <a:cs typeface="Times New Roman"/>
                        </a:rPr>
                        <a:t>Декан </a:t>
                      </a:r>
                      <a:r>
                        <a:rPr lang="ru-RU" sz="1300" b="1" dirty="0" smtClean="0">
                          <a:latin typeface="Times New Roman Tj"/>
                          <a:ea typeface="Calibri"/>
                          <a:cs typeface="Times New Roman"/>
                        </a:rPr>
                        <a:t>(то±10)</a:t>
                      </a:r>
                      <a:endParaRPr lang="ru-RU" sz="1300" b="1" dirty="0">
                        <a:latin typeface="Times New Roman Tj" pitchFamily="18" charset="-52"/>
                        <a:ea typeface="Calibri"/>
                        <a:cs typeface="Times New Roman"/>
                      </a:endParaRPr>
                    </a:p>
                  </a:txBody>
                  <a:tcPr marL="60623" marR="6062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00000"/>
                        </a:lnSpc>
                        <a:spcAft>
                          <a:spcPts val="0"/>
                        </a:spcAft>
                      </a:pPr>
                      <a:r>
                        <a:rPr lang="ru-RU" sz="1300" b="1" dirty="0" smtClean="0">
                          <a:latin typeface="Times New Roman Tj" pitchFamily="18" charset="-52"/>
                          <a:ea typeface="Calibri"/>
                          <a:cs typeface="Times New Roman"/>
                        </a:rPr>
                        <a:t>Рейтинги 1</a:t>
                      </a:r>
                      <a:endParaRPr lang="ru-RU" sz="1300" b="1" dirty="0">
                        <a:latin typeface="Times New Roman Tj" pitchFamily="18" charset="-52"/>
                        <a:ea typeface="Calibri"/>
                        <a:cs typeface="Times New Roman"/>
                      </a:endParaRPr>
                    </a:p>
                  </a:txBody>
                  <a:tcPr marL="60623" marR="60623" marT="0" marB="0" vert="vert27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3">
                        <a:lumMod val="40000"/>
                        <a:lumOff val="60000"/>
                      </a:schemeClr>
                    </a:solidFill>
                  </a:tcPr>
                </a:tc>
              </a:tr>
              <a:tr h="195513">
                <a:tc>
                  <a:txBody>
                    <a:bodyPr/>
                    <a:lstStyle/>
                    <a:p>
                      <a:pPr algn="ctr">
                        <a:lnSpc>
                          <a:spcPct val="115000"/>
                        </a:lnSpc>
                        <a:spcAft>
                          <a:spcPts val="0"/>
                        </a:spcAft>
                      </a:pPr>
                      <a:r>
                        <a:rPr lang="ru-RU" sz="1400" dirty="0" smtClean="0">
                          <a:latin typeface="Times New Roman Tj"/>
                          <a:ea typeface="Calibri"/>
                          <a:cs typeface="Times New Roman"/>
                        </a:rPr>
                        <a:t>1</a:t>
                      </a:r>
                      <a:endParaRPr lang="ru-RU" sz="140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dirty="0" err="1" smtClean="0">
                          <a:latin typeface="Times New Roman Tj" pitchFamily="18" charset="-52"/>
                          <a:ea typeface="Calibri"/>
                          <a:cs typeface="Times New Roman"/>
                        </a:rPr>
                        <a:t>Авазов</a:t>
                      </a:r>
                      <a:r>
                        <a:rPr lang="ru-RU" sz="1400" baseline="0" dirty="0" smtClean="0">
                          <a:latin typeface="Times New Roman Tj" pitchFamily="18" charset="-52"/>
                          <a:ea typeface="Calibri"/>
                          <a:cs typeface="Times New Roman"/>
                        </a:rPr>
                        <a:t> </a:t>
                      </a:r>
                      <a:r>
                        <a:rPr lang="ru-RU" sz="1400" dirty="0" smtClean="0">
                          <a:latin typeface="Times New Roman Tj" pitchFamily="18" charset="-52"/>
                          <a:ea typeface="Calibri"/>
                          <a:cs typeface="Times New Roman"/>
                        </a:rPr>
                        <a:t> </a:t>
                      </a:r>
                      <a:r>
                        <a:rPr lang="ru-RU" sz="1400" dirty="0" err="1">
                          <a:latin typeface="Times New Roman Tj" pitchFamily="18" charset="-52"/>
                          <a:ea typeface="Calibri"/>
                          <a:cs typeface="Times New Roman"/>
                        </a:rPr>
                        <a:t>Саидаброр</a:t>
                      </a:r>
                      <a:r>
                        <a:rPr lang="ru-RU" sz="1400" dirty="0">
                          <a:latin typeface="Times New Roman Tj" pitchFamily="18" charset="-52"/>
                          <a:ea typeface="Calibri"/>
                          <a:cs typeface="Times New Roman"/>
                        </a:rPr>
                        <a:t> </a:t>
                      </a:r>
                    </a:p>
                  </a:txBody>
                  <a:tcPr marL="60325" marR="60325" marT="9525"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30</a:t>
                      </a:r>
                      <a:endParaRPr lang="ru-RU" sz="1400" i="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60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lnSpc>
                          <a:spcPct val="115000"/>
                        </a:lnSpc>
                        <a:spcAft>
                          <a:spcPts val="0"/>
                        </a:spcAft>
                      </a:pPr>
                      <a:r>
                        <a:rPr lang="ru-RU" sz="1400" b="1" i="0" kern="1200" dirty="0" smtClean="0">
                          <a:solidFill>
                            <a:schemeClr val="tx1"/>
                          </a:solidFill>
                          <a:latin typeface="Times New Roman Tj"/>
                          <a:ea typeface="Calibri"/>
                          <a:cs typeface="Times New Roman"/>
                        </a:rPr>
                        <a:t>50</a:t>
                      </a:r>
                    </a:p>
                  </a:txBody>
                  <a:tcPr marL="9525" marR="9525" marT="9525"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i="0" dirty="0" smtClean="0">
                          <a:latin typeface="Times New Roman Tj"/>
                          <a:ea typeface="Calibri"/>
                          <a:cs typeface="Times New Roman"/>
                        </a:rPr>
                        <a:t>5</a:t>
                      </a:r>
                      <a:endParaRPr lang="ru-RU" sz="1400" i="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i="0" dirty="0" smtClean="0">
                          <a:latin typeface="Times New Roman Tj"/>
                          <a:ea typeface="Calibri"/>
                          <a:cs typeface="Times New Roman"/>
                        </a:rPr>
                        <a:t>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i="0" dirty="0" smtClean="0">
                          <a:latin typeface="Times New Roman Tj"/>
                          <a:ea typeface="Calibri"/>
                          <a:cs typeface="Times New Roman"/>
                        </a:rPr>
                        <a:t>10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b="1" i="0" dirty="0" smtClean="0">
                          <a:latin typeface="Times New Roman Tj"/>
                          <a:ea typeface="Calibri"/>
                          <a:cs typeface="Times New Roman"/>
                        </a:rPr>
                        <a:t>70</a:t>
                      </a:r>
                      <a:endParaRPr lang="ru-RU" sz="1400" b="1"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21582">
                <a:tc>
                  <a:txBody>
                    <a:bodyPr/>
                    <a:lstStyle/>
                    <a:p>
                      <a:pPr algn="ctr">
                        <a:lnSpc>
                          <a:spcPct val="115000"/>
                        </a:lnSpc>
                        <a:spcAft>
                          <a:spcPts val="0"/>
                        </a:spcAft>
                      </a:pPr>
                      <a:r>
                        <a:rPr lang="ru-RU" sz="1400" dirty="0" smtClean="0">
                          <a:latin typeface="Times New Roman Tj"/>
                          <a:ea typeface="Calibri"/>
                          <a:cs typeface="Times New Roman"/>
                        </a:rPr>
                        <a:t>2</a:t>
                      </a:r>
                      <a:endParaRPr lang="ru-RU" sz="140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a:latin typeface="Times New Roman Tj" pitchFamily="18" charset="-52"/>
                          <a:ea typeface="Calibri"/>
                          <a:cs typeface="Times New Roman"/>
                        </a:rPr>
                        <a:t>Бобоев Бахтовар </a:t>
                      </a:r>
                    </a:p>
                  </a:txBody>
                  <a:tcPr marL="60325" marR="60325" marT="9525"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50</a:t>
                      </a:r>
                      <a:endParaRPr lang="ru-RU" sz="1400" i="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57</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66</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lnSpc>
                          <a:spcPct val="115000"/>
                        </a:lnSpc>
                        <a:spcAft>
                          <a:spcPts val="0"/>
                        </a:spcAft>
                      </a:pPr>
                      <a:r>
                        <a:rPr lang="ru-RU" sz="1400" b="1" i="0" kern="1200" dirty="0" smtClean="0">
                          <a:solidFill>
                            <a:schemeClr val="tx1"/>
                          </a:solidFill>
                          <a:latin typeface="Times New Roman Tj"/>
                          <a:ea typeface="Calibri"/>
                          <a:cs typeface="Times New Roman"/>
                        </a:rPr>
                        <a:t>54</a:t>
                      </a:r>
                    </a:p>
                  </a:txBody>
                  <a:tcPr marL="9525" marR="9525" marT="9525"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latinLnBrk="0" hangingPunct="1">
                        <a:lnSpc>
                          <a:spcPct val="115000"/>
                        </a:lnSpc>
                        <a:spcAft>
                          <a:spcPts val="0"/>
                        </a:spcAft>
                      </a:pPr>
                      <a:r>
                        <a:rPr lang="ru-RU" sz="1400" i="0" kern="1200" dirty="0" smtClean="0">
                          <a:solidFill>
                            <a:schemeClr val="tx1"/>
                          </a:solidFill>
                          <a:latin typeface="Times New Roman Tj"/>
                          <a:ea typeface="Calibri"/>
                          <a:cs typeface="Times New Roman"/>
                        </a:rPr>
                        <a:t>– </a:t>
                      </a:r>
                      <a:endParaRPr lang="ru-RU" sz="1400" i="0" kern="1200" dirty="0">
                        <a:solidFill>
                          <a:schemeClr val="tx1"/>
                        </a:solidFill>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latinLnBrk="0" hangingPunct="1">
                        <a:lnSpc>
                          <a:spcPct val="115000"/>
                        </a:lnSpc>
                        <a:spcAft>
                          <a:spcPts val="0"/>
                        </a:spcAft>
                      </a:pPr>
                      <a:r>
                        <a:rPr lang="ru-RU" sz="1400" i="0" kern="1200" dirty="0" smtClean="0">
                          <a:solidFill>
                            <a:schemeClr val="tx1"/>
                          </a:solidFill>
                          <a:latin typeface="Times New Roman Tj"/>
                          <a:ea typeface="Calibri"/>
                          <a:cs typeface="Times New Roman"/>
                        </a:rPr>
                        <a:t>– </a:t>
                      </a:r>
                      <a:endParaRPr lang="ru-RU" sz="1400" i="0" kern="1200" dirty="0">
                        <a:solidFill>
                          <a:schemeClr val="tx1"/>
                        </a:solidFill>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latinLnBrk="0" hangingPunct="1">
                        <a:lnSpc>
                          <a:spcPct val="115000"/>
                        </a:lnSpc>
                        <a:spcAft>
                          <a:spcPts val="0"/>
                        </a:spcAft>
                      </a:pPr>
                      <a:r>
                        <a:rPr lang="ru-RU" sz="1400" i="0" kern="1200" dirty="0" smtClean="0">
                          <a:solidFill>
                            <a:schemeClr val="tx1"/>
                          </a:solidFill>
                          <a:latin typeface="Times New Roman Tj"/>
                          <a:ea typeface="Calibri"/>
                          <a:cs typeface="Times New Roman"/>
                        </a:rPr>
                        <a:t>– </a:t>
                      </a:r>
                      <a:endParaRPr lang="ru-RU" sz="1400" i="0" kern="1200" dirty="0">
                        <a:solidFill>
                          <a:schemeClr val="tx1"/>
                        </a:solidFill>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b="1" i="0" dirty="0" smtClean="0">
                          <a:latin typeface="Times New Roman Tj"/>
                          <a:ea typeface="Calibri"/>
                          <a:cs typeface="Times New Roman"/>
                        </a:rPr>
                        <a:t>54</a:t>
                      </a:r>
                      <a:endParaRPr lang="ru-RU" sz="1400" b="1"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21582">
                <a:tc>
                  <a:txBody>
                    <a:bodyPr/>
                    <a:lstStyle/>
                    <a:p>
                      <a:pPr algn="ctr">
                        <a:lnSpc>
                          <a:spcPct val="115000"/>
                        </a:lnSpc>
                        <a:spcAft>
                          <a:spcPts val="0"/>
                        </a:spcAft>
                      </a:pPr>
                      <a:r>
                        <a:rPr lang="ru-RU" sz="1400" dirty="0" smtClean="0">
                          <a:latin typeface="Times New Roman Tj"/>
                          <a:ea typeface="Calibri"/>
                          <a:cs typeface="Times New Roman"/>
                        </a:rPr>
                        <a:t>3</a:t>
                      </a:r>
                      <a:endParaRPr lang="ru-RU" sz="140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a:latin typeface="Times New Roman Tj" pitchFamily="18" charset="-52"/>
                          <a:ea typeface="Calibri"/>
                          <a:cs typeface="Times New Roman"/>
                        </a:rPr>
                        <a:t>Ѓаниев Љањонгир </a:t>
                      </a:r>
                    </a:p>
                  </a:txBody>
                  <a:tcPr marL="60325" marR="60325" marT="9525"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80</a:t>
                      </a:r>
                      <a:endParaRPr lang="ru-RU" sz="1400" i="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70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75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60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70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75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70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lnSpc>
                          <a:spcPct val="115000"/>
                        </a:lnSpc>
                        <a:spcAft>
                          <a:spcPts val="0"/>
                        </a:spcAft>
                      </a:pPr>
                      <a:r>
                        <a:rPr lang="ru-RU" sz="1400" b="1" i="0" kern="1200" dirty="0" smtClean="0">
                          <a:solidFill>
                            <a:schemeClr val="tx1"/>
                          </a:solidFill>
                          <a:latin typeface="Times New Roman Tj"/>
                          <a:ea typeface="Calibri"/>
                          <a:cs typeface="Times New Roman"/>
                        </a:rPr>
                        <a:t>71</a:t>
                      </a:r>
                    </a:p>
                  </a:txBody>
                  <a:tcPr marL="9525" marR="9525" marT="9525"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latinLnBrk="0" hangingPunct="1">
                        <a:lnSpc>
                          <a:spcPct val="115000"/>
                        </a:lnSpc>
                        <a:spcAft>
                          <a:spcPts val="0"/>
                        </a:spcAft>
                      </a:pPr>
                      <a:r>
                        <a:rPr lang="ru-RU" sz="1400" i="0" kern="1200" dirty="0" smtClean="0">
                          <a:solidFill>
                            <a:schemeClr val="tx1"/>
                          </a:solidFill>
                          <a:latin typeface="Times New Roman Tj"/>
                          <a:ea typeface="Calibri"/>
                          <a:cs typeface="Times New Roman"/>
                        </a:rPr>
                        <a:t>10</a:t>
                      </a:r>
                      <a:endParaRPr lang="ru-RU" sz="1400" i="0" kern="1200" dirty="0">
                        <a:solidFill>
                          <a:schemeClr val="tx1"/>
                        </a:solidFill>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latinLnBrk="0" hangingPunct="1">
                        <a:lnSpc>
                          <a:spcPct val="115000"/>
                        </a:lnSpc>
                        <a:spcAft>
                          <a:spcPts val="0"/>
                        </a:spcAft>
                      </a:pPr>
                      <a:r>
                        <a:rPr lang="ru-RU" sz="1400" i="0" kern="1200" dirty="0" smtClean="0">
                          <a:solidFill>
                            <a:schemeClr val="tx1"/>
                          </a:solidFill>
                          <a:latin typeface="Times New Roman Tj"/>
                          <a:ea typeface="Calibri"/>
                          <a:cs typeface="Times New Roman"/>
                        </a:rPr>
                        <a:t>2</a:t>
                      </a:r>
                      <a:endParaRPr lang="ru-RU" sz="1400" i="0" kern="1200" dirty="0">
                        <a:solidFill>
                          <a:schemeClr val="tx1"/>
                        </a:solidFill>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latinLnBrk="0" hangingPunct="1">
                        <a:lnSpc>
                          <a:spcPct val="115000"/>
                        </a:lnSpc>
                        <a:spcAft>
                          <a:spcPts val="0"/>
                        </a:spcAft>
                      </a:pPr>
                      <a:r>
                        <a:rPr lang="ru-RU" sz="1400" i="0" kern="1200" dirty="0" smtClean="0">
                          <a:solidFill>
                            <a:schemeClr val="tx1"/>
                          </a:solidFill>
                          <a:latin typeface="Times New Roman Tj"/>
                          <a:ea typeface="Calibri"/>
                          <a:cs typeface="Times New Roman"/>
                        </a:rPr>
                        <a:t>8</a:t>
                      </a:r>
                      <a:endParaRPr lang="ru-RU" sz="1400" i="0" kern="1200" dirty="0">
                        <a:solidFill>
                          <a:schemeClr val="tx1"/>
                        </a:solidFill>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b="1" i="0" dirty="0" smtClean="0">
                          <a:latin typeface="Times New Roman Tj"/>
                          <a:ea typeface="Calibri"/>
                          <a:cs typeface="Times New Roman"/>
                        </a:rPr>
                        <a:t>90</a:t>
                      </a:r>
                      <a:endParaRPr lang="ru-RU" sz="1400" b="1"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21582">
                <a:tc>
                  <a:txBody>
                    <a:bodyPr/>
                    <a:lstStyle/>
                    <a:p>
                      <a:pPr algn="ctr">
                        <a:lnSpc>
                          <a:spcPct val="115000"/>
                        </a:lnSpc>
                        <a:spcAft>
                          <a:spcPts val="0"/>
                        </a:spcAft>
                      </a:pPr>
                      <a:r>
                        <a:rPr lang="ru-RU" sz="1400" dirty="0" smtClean="0">
                          <a:latin typeface="Times New Roman Tj"/>
                          <a:ea typeface="Calibri"/>
                          <a:cs typeface="Times New Roman"/>
                        </a:rPr>
                        <a:t>4</a:t>
                      </a:r>
                      <a:endParaRPr lang="ru-RU" sz="140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dirty="0" err="1">
                          <a:latin typeface="Times New Roman Tj" pitchFamily="18" charset="-52"/>
                          <a:ea typeface="Calibri"/>
                          <a:cs typeface="Times New Roman"/>
                        </a:rPr>
                        <a:t>Ѓафурзода</a:t>
                      </a:r>
                      <a:r>
                        <a:rPr lang="ru-RU" sz="1400" dirty="0">
                          <a:latin typeface="Times New Roman Tj" pitchFamily="18" charset="-52"/>
                          <a:ea typeface="Calibri"/>
                          <a:cs typeface="Times New Roman"/>
                        </a:rPr>
                        <a:t> </a:t>
                      </a:r>
                      <a:r>
                        <a:rPr lang="ru-RU" sz="1400" dirty="0" smtClean="0">
                          <a:latin typeface="Times New Roman Tj" pitchFamily="18" charset="-52"/>
                          <a:ea typeface="Calibri"/>
                          <a:cs typeface="Times New Roman"/>
                        </a:rPr>
                        <a:t> </a:t>
                      </a:r>
                      <a:r>
                        <a:rPr lang="ru-RU" sz="1400" dirty="0" err="1" smtClean="0">
                          <a:latin typeface="Times New Roman Tj" pitchFamily="18" charset="-52"/>
                          <a:ea typeface="Calibri"/>
                          <a:cs typeface="Times New Roman"/>
                        </a:rPr>
                        <a:t>Фарњод</a:t>
                      </a:r>
                      <a:endParaRPr lang="ru-RU" sz="1400" dirty="0">
                        <a:latin typeface="Times New Roman Tj" pitchFamily="18" charset="-52"/>
                        <a:ea typeface="Calibri"/>
                        <a:cs typeface="Times New Roman"/>
                      </a:endParaRPr>
                    </a:p>
                  </a:txBody>
                  <a:tcPr marL="60325" marR="60325" marT="9525"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50</a:t>
                      </a:r>
                      <a:endParaRPr lang="ru-RU" sz="1400" i="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40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40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30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30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lnSpc>
                          <a:spcPct val="115000"/>
                        </a:lnSpc>
                        <a:spcAft>
                          <a:spcPts val="0"/>
                        </a:spcAft>
                      </a:pPr>
                      <a:r>
                        <a:rPr lang="ru-RU" sz="1400" b="1" i="0" kern="1200" dirty="0" smtClean="0">
                          <a:solidFill>
                            <a:schemeClr val="tx1"/>
                          </a:solidFill>
                          <a:latin typeface="Times New Roman Tj"/>
                          <a:ea typeface="Calibri"/>
                          <a:cs typeface="Times New Roman"/>
                        </a:rPr>
                        <a:t>42</a:t>
                      </a:r>
                    </a:p>
                  </a:txBody>
                  <a:tcPr marL="9525" marR="9525" marT="9525"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latinLnBrk="0" hangingPunct="1">
                        <a:lnSpc>
                          <a:spcPct val="115000"/>
                        </a:lnSpc>
                        <a:spcAft>
                          <a:spcPts val="0"/>
                        </a:spcAft>
                      </a:pPr>
                      <a:r>
                        <a:rPr lang="ru-RU" sz="1400" i="0" kern="1200" smtClean="0">
                          <a:solidFill>
                            <a:schemeClr val="tx1"/>
                          </a:solidFill>
                          <a:latin typeface="Times New Roman Tj"/>
                          <a:ea typeface="Calibri"/>
                          <a:cs typeface="Times New Roman"/>
                        </a:rPr>
                        <a:t>– </a:t>
                      </a:r>
                      <a:endParaRPr lang="ru-RU" sz="1400" i="0" kern="1200" dirty="0">
                        <a:solidFill>
                          <a:schemeClr val="tx1"/>
                        </a:solidFill>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latinLnBrk="0" hangingPunct="1">
                        <a:lnSpc>
                          <a:spcPct val="115000"/>
                        </a:lnSpc>
                        <a:spcAft>
                          <a:spcPts val="0"/>
                        </a:spcAft>
                      </a:pPr>
                      <a:r>
                        <a:rPr lang="ru-RU" sz="1400" i="0" kern="1200" dirty="0" smtClean="0">
                          <a:solidFill>
                            <a:schemeClr val="tx1"/>
                          </a:solidFill>
                          <a:latin typeface="Times New Roman Tj"/>
                          <a:ea typeface="Calibri"/>
                          <a:cs typeface="Times New Roman"/>
                        </a:rPr>
                        <a:t>– </a:t>
                      </a:r>
                      <a:endParaRPr lang="ru-RU" sz="1400" i="0" kern="1200" dirty="0">
                        <a:solidFill>
                          <a:schemeClr val="tx1"/>
                        </a:solidFill>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latinLnBrk="0" hangingPunct="1">
                        <a:lnSpc>
                          <a:spcPct val="115000"/>
                        </a:lnSpc>
                        <a:spcAft>
                          <a:spcPts val="0"/>
                        </a:spcAft>
                      </a:pPr>
                      <a:r>
                        <a:rPr lang="ru-RU" sz="1400" i="0" kern="1200" dirty="0" smtClean="0">
                          <a:solidFill>
                            <a:schemeClr val="tx1"/>
                          </a:solidFill>
                          <a:latin typeface="Times New Roman Tj"/>
                          <a:ea typeface="Calibri"/>
                          <a:cs typeface="Times New Roman"/>
                        </a:rPr>
                        <a:t>– </a:t>
                      </a:r>
                      <a:endParaRPr lang="ru-RU" sz="1400" i="0" kern="1200" dirty="0">
                        <a:solidFill>
                          <a:schemeClr val="tx1"/>
                        </a:solidFill>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b="1" i="0" dirty="0" smtClean="0">
                          <a:latin typeface="Times New Roman Tj"/>
                          <a:ea typeface="Calibri"/>
                          <a:cs typeface="Times New Roman"/>
                        </a:rPr>
                        <a:t>42</a:t>
                      </a:r>
                      <a:endParaRPr lang="ru-RU" sz="1400" b="1"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21582">
                <a:tc>
                  <a:txBody>
                    <a:bodyPr/>
                    <a:lstStyle/>
                    <a:p>
                      <a:pPr algn="ctr">
                        <a:lnSpc>
                          <a:spcPct val="115000"/>
                        </a:lnSpc>
                        <a:spcAft>
                          <a:spcPts val="0"/>
                        </a:spcAft>
                      </a:pPr>
                      <a:r>
                        <a:rPr lang="ru-RU" sz="1400" dirty="0" smtClean="0">
                          <a:latin typeface="Times New Roman Tj"/>
                          <a:ea typeface="Calibri"/>
                          <a:cs typeface="Times New Roman"/>
                        </a:rPr>
                        <a:t>5</a:t>
                      </a:r>
                      <a:endParaRPr lang="ru-RU" sz="140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dirty="0">
                          <a:latin typeface="Times New Roman Tj" pitchFamily="18" charset="-52"/>
                          <a:ea typeface="Calibri"/>
                          <a:cs typeface="Times New Roman"/>
                        </a:rPr>
                        <a:t>Каримов </a:t>
                      </a:r>
                      <a:r>
                        <a:rPr lang="ru-RU" sz="1400" dirty="0" smtClean="0">
                          <a:latin typeface="Times New Roman Tj" pitchFamily="18" charset="-52"/>
                          <a:ea typeface="Calibri"/>
                          <a:cs typeface="Times New Roman"/>
                        </a:rPr>
                        <a:t> </a:t>
                      </a:r>
                      <a:r>
                        <a:rPr lang="ru-RU" sz="1400" dirty="0" err="1" smtClean="0">
                          <a:latin typeface="Times New Roman Tj" pitchFamily="18" charset="-52"/>
                          <a:ea typeface="Calibri"/>
                          <a:cs typeface="Times New Roman"/>
                        </a:rPr>
                        <a:t>Тухтахуља</a:t>
                      </a:r>
                      <a:endParaRPr lang="ru-RU" sz="1400" dirty="0">
                        <a:latin typeface="Times New Roman Tj" pitchFamily="18" charset="-52"/>
                        <a:ea typeface="Calibri"/>
                        <a:cs typeface="Times New Roman"/>
                      </a:endParaRPr>
                    </a:p>
                  </a:txBody>
                  <a:tcPr marL="60325" marR="60325" marT="9525"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50</a:t>
                      </a:r>
                      <a:endParaRPr lang="ru-RU" sz="1400" i="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60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lnSpc>
                          <a:spcPct val="115000"/>
                        </a:lnSpc>
                        <a:spcAft>
                          <a:spcPts val="0"/>
                        </a:spcAft>
                      </a:pPr>
                      <a:r>
                        <a:rPr lang="ru-RU" sz="1400" b="1" i="0" kern="1200" dirty="0" smtClean="0">
                          <a:solidFill>
                            <a:schemeClr val="tx1"/>
                          </a:solidFill>
                          <a:latin typeface="Times New Roman Tj"/>
                          <a:ea typeface="Calibri"/>
                          <a:cs typeface="Times New Roman"/>
                        </a:rPr>
                        <a:t>53</a:t>
                      </a:r>
                    </a:p>
                  </a:txBody>
                  <a:tcPr marL="9525" marR="9525" marT="9525"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latinLnBrk="0" hangingPunct="1">
                        <a:lnSpc>
                          <a:spcPct val="115000"/>
                        </a:lnSpc>
                        <a:spcAft>
                          <a:spcPts val="0"/>
                        </a:spcAft>
                      </a:pPr>
                      <a:r>
                        <a:rPr lang="ru-RU" sz="1400" i="0" kern="1200" dirty="0" smtClean="0">
                          <a:solidFill>
                            <a:schemeClr val="tx1"/>
                          </a:solidFill>
                          <a:latin typeface="Times New Roman Tj"/>
                          <a:ea typeface="Calibri"/>
                          <a:cs typeface="Times New Roman"/>
                        </a:rPr>
                        <a:t>6</a:t>
                      </a:r>
                      <a:endParaRPr lang="ru-RU" sz="1400" i="0" kern="1200" dirty="0">
                        <a:solidFill>
                          <a:schemeClr val="tx1"/>
                        </a:solidFill>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latinLnBrk="0" hangingPunct="1">
                        <a:lnSpc>
                          <a:spcPct val="115000"/>
                        </a:lnSpc>
                        <a:spcAft>
                          <a:spcPts val="0"/>
                        </a:spcAft>
                      </a:pPr>
                      <a:r>
                        <a:rPr lang="ru-RU" sz="1400" i="0" kern="1200" dirty="0" smtClean="0">
                          <a:solidFill>
                            <a:schemeClr val="tx1"/>
                          </a:solidFill>
                          <a:latin typeface="Times New Roman Tj"/>
                          <a:ea typeface="Calibri"/>
                          <a:cs typeface="Times New Roman"/>
                        </a:rPr>
                        <a:t>– </a:t>
                      </a:r>
                      <a:endParaRPr lang="ru-RU" sz="1400" i="0" kern="1200" dirty="0">
                        <a:solidFill>
                          <a:schemeClr val="tx1"/>
                        </a:solidFill>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latinLnBrk="0" hangingPunct="1">
                        <a:lnSpc>
                          <a:spcPct val="115000"/>
                        </a:lnSpc>
                        <a:spcAft>
                          <a:spcPts val="0"/>
                        </a:spcAft>
                      </a:pPr>
                      <a:r>
                        <a:rPr lang="ru-RU" sz="1400" i="0" kern="1200" dirty="0" smtClean="0">
                          <a:solidFill>
                            <a:schemeClr val="tx1"/>
                          </a:solidFill>
                          <a:latin typeface="Times New Roman Tj"/>
                          <a:ea typeface="Calibri"/>
                          <a:cs typeface="Times New Roman"/>
                        </a:rPr>
                        <a:t>– </a:t>
                      </a:r>
                      <a:endParaRPr lang="ru-RU" sz="1400" i="0" kern="1200" dirty="0">
                        <a:solidFill>
                          <a:schemeClr val="tx1"/>
                        </a:solidFill>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b="1" i="0" dirty="0" smtClean="0">
                          <a:latin typeface="Times New Roman Tj"/>
                          <a:ea typeface="Calibri"/>
                          <a:cs typeface="Times New Roman"/>
                        </a:rPr>
                        <a:t>59</a:t>
                      </a:r>
                      <a:endParaRPr lang="ru-RU" sz="1400" b="1"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21582">
                <a:tc>
                  <a:txBody>
                    <a:bodyPr/>
                    <a:lstStyle/>
                    <a:p>
                      <a:pPr algn="ctr">
                        <a:lnSpc>
                          <a:spcPct val="115000"/>
                        </a:lnSpc>
                        <a:spcAft>
                          <a:spcPts val="0"/>
                        </a:spcAft>
                      </a:pPr>
                      <a:r>
                        <a:rPr lang="ru-RU" sz="1400" dirty="0" smtClean="0">
                          <a:latin typeface="Times New Roman Tj"/>
                          <a:ea typeface="Calibri"/>
                          <a:cs typeface="Times New Roman"/>
                        </a:rPr>
                        <a:t>6</a:t>
                      </a:r>
                      <a:endParaRPr lang="ru-RU" sz="140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dirty="0" err="1" smtClean="0">
                          <a:latin typeface="Times New Roman Tj" pitchFamily="18" charset="-52"/>
                          <a:ea typeface="Calibri"/>
                          <a:cs typeface="Times New Roman"/>
                        </a:rPr>
                        <a:t>Ќодирова</a:t>
                      </a:r>
                      <a:r>
                        <a:rPr lang="ru-RU" sz="1400" dirty="0" smtClean="0">
                          <a:latin typeface="Times New Roman Tj" pitchFamily="18" charset="-52"/>
                          <a:ea typeface="Calibri"/>
                          <a:cs typeface="Times New Roman"/>
                        </a:rPr>
                        <a:t>  </a:t>
                      </a:r>
                      <a:r>
                        <a:rPr lang="ru-RU" sz="1400" dirty="0" err="1">
                          <a:latin typeface="Times New Roman Tj" pitchFamily="18" charset="-52"/>
                          <a:ea typeface="Calibri"/>
                          <a:cs typeface="Times New Roman"/>
                        </a:rPr>
                        <a:t>Муслима</a:t>
                      </a:r>
                      <a:endParaRPr lang="ru-RU" sz="1400" dirty="0">
                        <a:latin typeface="Times New Roman Tj" pitchFamily="18" charset="-52"/>
                        <a:ea typeface="Calibri"/>
                        <a:cs typeface="Times New Roman"/>
                      </a:endParaRPr>
                    </a:p>
                  </a:txBody>
                  <a:tcPr marL="60325" marR="60325" marT="9525"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80</a:t>
                      </a:r>
                      <a:endParaRPr lang="ru-RU" sz="1400" i="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75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78</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70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70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75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70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lnSpc>
                          <a:spcPct val="115000"/>
                        </a:lnSpc>
                        <a:spcAft>
                          <a:spcPts val="0"/>
                        </a:spcAft>
                      </a:pPr>
                      <a:r>
                        <a:rPr lang="ru-RU" sz="1400" b="1" i="0" kern="1200" dirty="0" smtClean="0">
                          <a:solidFill>
                            <a:schemeClr val="tx1"/>
                          </a:solidFill>
                          <a:latin typeface="Times New Roman Tj"/>
                          <a:ea typeface="Calibri"/>
                          <a:cs typeface="Times New Roman"/>
                        </a:rPr>
                        <a:t>74</a:t>
                      </a:r>
                    </a:p>
                  </a:txBody>
                  <a:tcPr marL="9525" marR="9525" marT="9525"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latinLnBrk="0" hangingPunct="1">
                        <a:lnSpc>
                          <a:spcPct val="115000"/>
                        </a:lnSpc>
                        <a:spcAft>
                          <a:spcPts val="0"/>
                        </a:spcAft>
                      </a:pPr>
                      <a:r>
                        <a:rPr lang="ru-RU" sz="1400" i="0" kern="1200" dirty="0" smtClean="0">
                          <a:solidFill>
                            <a:schemeClr val="tx1"/>
                          </a:solidFill>
                          <a:latin typeface="Times New Roman Tj"/>
                          <a:ea typeface="Calibri"/>
                          <a:cs typeface="Times New Roman"/>
                        </a:rPr>
                        <a:t>10</a:t>
                      </a:r>
                      <a:endParaRPr lang="ru-RU" sz="1400" i="0" kern="1200" dirty="0">
                        <a:solidFill>
                          <a:schemeClr val="tx1"/>
                        </a:solidFill>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latinLnBrk="0" hangingPunct="1">
                        <a:lnSpc>
                          <a:spcPct val="115000"/>
                        </a:lnSpc>
                        <a:spcAft>
                          <a:spcPts val="0"/>
                        </a:spcAft>
                      </a:pPr>
                      <a:r>
                        <a:rPr lang="ru-RU" sz="1400" i="0" kern="1200" dirty="0" smtClean="0">
                          <a:solidFill>
                            <a:schemeClr val="tx1"/>
                          </a:solidFill>
                          <a:latin typeface="Times New Roman Tj"/>
                          <a:ea typeface="Calibri"/>
                          <a:cs typeface="Times New Roman"/>
                        </a:rPr>
                        <a:t>5</a:t>
                      </a:r>
                      <a:endParaRPr lang="ru-RU" sz="1400" i="0" kern="1200" dirty="0">
                        <a:solidFill>
                          <a:schemeClr val="tx1"/>
                        </a:solidFill>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latinLnBrk="0" hangingPunct="1">
                        <a:lnSpc>
                          <a:spcPct val="115000"/>
                        </a:lnSpc>
                        <a:spcAft>
                          <a:spcPts val="0"/>
                        </a:spcAft>
                      </a:pPr>
                      <a:r>
                        <a:rPr lang="ru-RU" sz="1400" i="0" kern="1200" dirty="0" smtClean="0">
                          <a:solidFill>
                            <a:schemeClr val="tx1"/>
                          </a:solidFill>
                          <a:latin typeface="Times New Roman Tj"/>
                          <a:ea typeface="Calibri"/>
                          <a:cs typeface="Times New Roman"/>
                        </a:rPr>
                        <a:t>10</a:t>
                      </a:r>
                      <a:endParaRPr lang="ru-RU" sz="1400" i="0" kern="1200" dirty="0">
                        <a:solidFill>
                          <a:schemeClr val="tx1"/>
                        </a:solidFill>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b="1" i="0" dirty="0" smtClean="0">
                          <a:latin typeface="Times New Roman Tj"/>
                          <a:ea typeface="Calibri"/>
                          <a:cs typeface="Times New Roman"/>
                        </a:rPr>
                        <a:t>99</a:t>
                      </a:r>
                      <a:endParaRPr lang="ru-RU" sz="1400" b="1"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21582">
                <a:tc>
                  <a:txBody>
                    <a:bodyPr/>
                    <a:lstStyle/>
                    <a:p>
                      <a:pPr algn="ctr">
                        <a:lnSpc>
                          <a:spcPct val="115000"/>
                        </a:lnSpc>
                        <a:spcAft>
                          <a:spcPts val="0"/>
                        </a:spcAft>
                      </a:pPr>
                      <a:r>
                        <a:rPr lang="ru-RU" sz="1400" dirty="0" smtClean="0">
                          <a:latin typeface="Times New Roman Tj"/>
                          <a:ea typeface="Calibri"/>
                          <a:cs typeface="Times New Roman"/>
                        </a:rPr>
                        <a:t>7</a:t>
                      </a:r>
                      <a:endParaRPr lang="ru-RU" sz="140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dirty="0">
                          <a:latin typeface="Times New Roman Tj" pitchFamily="18" charset="-52"/>
                          <a:ea typeface="Calibri"/>
                          <a:cs typeface="Times New Roman"/>
                        </a:rPr>
                        <a:t>Назаров </a:t>
                      </a:r>
                      <a:r>
                        <a:rPr lang="ru-RU" sz="1400" dirty="0" smtClean="0">
                          <a:latin typeface="Times New Roman Tj" pitchFamily="18" charset="-52"/>
                          <a:ea typeface="Calibri"/>
                          <a:cs typeface="Times New Roman"/>
                        </a:rPr>
                        <a:t> </a:t>
                      </a:r>
                      <a:r>
                        <a:rPr lang="ru-RU" sz="1400" dirty="0" err="1" smtClean="0">
                          <a:latin typeface="Times New Roman Tj" pitchFamily="18" charset="-52"/>
                          <a:ea typeface="Calibri"/>
                          <a:cs typeface="Times New Roman"/>
                        </a:rPr>
                        <a:t>Сунатулло</a:t>
                      </a:r>
                      <a:endParaRPr lang="ru-RU" sz="1400" dirty="0">
                        <a:latin typeface="Times New Roman Tj" pitchFamily="18" charset="-52"/>
                        <a:ea typeface="Calibri"/>
                        <a:cs typeface="Times New Roman"/>
                      </a:endParaRPr>
                    </a:p>
                  </a:txBody>
                  <a:tcPr marL="60325" marR="60325" marT="9525"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60</a:t>
                      </a:r>
                      <a:endParaRPr lang="ru-RU" sz="1400" i="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65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60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65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60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65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lnSpc>
                          <a:spcPct val="115000"/>
                        </a:lnSpc>
                        <a:spcAft>
                          <a:spcPts val="0"/>
                        </a:spcAft>
                      </a:pPr>
                      <a:r>
                        <a:rPr lang="ru-RU" sz="1400" b="1" i="0" kern="1200" dirty="0" smtClean="0">
                          <a:solidFill>
                            <a:schemeClr val="tx1"/>
                          </a:solidFill>
                          <a:latin typeface="Times New Roman Tj"/>
                          <a:ea typeface="Calibri"/>
                          <a:cs typeface="Times New Roman"/>
                        </a:rPr>
                        <a:t>60</a:t>
                      </a:r>
                    </a:p>
                  </a:txBody>
                  <a:tcPr marL="9525" marR="9525" marT="9525"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latinLnBrk="0" hangingPunct="1">
                        <a:lnSpc>
                          <a:spcPct val="115000"/>
                        </a:lnSpc>
                        <a:spcAft>
                          <a:spcPts val="0"/>
                        </a:spcAft>
                      </a:pPr>
                      <a:r>
                        <a:rPr lang="ru-RU" sz="1400" i="0" kern="1200" dirty="0" smtClean="0">
                          <a:solidFill>
                            <a:schemeClr val="tx1"/>
                          </a:solidFill>
                          <a:latin typeface="Times New Roman Tj"/>
                          <a:ea typeface="Calibri"/>
                          <a:cs typeface="Times New Roman"/>
                        </a:rPr>
                        <a:t>5</a:t>
                      </a:r>
                      <a:endParaRPr lang="ru-RU" sz="1400" i="0" kern="1200" dirty="0">
                        <a:solidFill>
                          <a:schemeClr val="tx1"/>
                        </a:solidFill>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latinLnBrk="0" hangingPunct="1">
                        <a:lnSpc>
                          <a:spcPct val="115000"/>
                        </a:lnSpc>
                        <a:spcAft>
                          <a:spcPts val="0"/>
                        </a:spcAft>
                      </a:pPr>
                      <a:r>
                        <a:rPr lang="ru-RU" sz="1400" i="0" kern="1200" dirty="0" smtClean="0">
                          <a:solidFill>
                            <a:schemeClr val="tx1"/>
                          </a:solidFill>
                          <a:latin typeface="Times New Roman Tj"/>
                          <a:ea typeface="Calibri"/>
                          <a:cs typeface="Times New Roman"/>
                        </a:rPr>
                        <a:t>– </a:t>
                      </a:r>
                      <a:endParaRPr lang="ru-RU" sz="1400" i="0" kern="1200" dirty="0">
                        <a:solidFill>
                          <a:schemeClr val="tx1"/>
                        </a:solidFill>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latinLnBrk="0" hangingPunct="1">
                        <a:lnSpc>
                          <a:spcPct val="115000"/>
                        </a:lnSpc>
                        <a:spcAft>
                          <a:spcPts val="0"/>
                        </a:spcAft>
                      </a:pPr>
                      <a:r>
                        <a:rPr lang="ru-RU" sz="1400" i="0" kern="1200" dirty="0" smtClean="0">
                          <a:solidFill>
                            <a:schemeClr val="tx1"/>
                          </a:solidFill>
                          <a:latin typeface="Times New Roman Tj"/>
                          <a:ea typeface="Calibri"/>
                          <a:cs typeface="Times New Roman"/>
                        </a:rPr>
                        <a:t>– </a:t>
                      </a:r>
                      <a:endParaRPr lang="ru-RU" sz="1400" i="0" kern="1200" dirty="0">
                        <a:solidFill>
                          <a:schemeClr val="tx1"/>
                        </a:solidFill>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b="1" i="0" dirty="0" smtClean="0">
                          <a:latin typeface="Times New Roman Tj"/>
                          <a:ea typeface="Calibri"/>
                          <a:cs typeface="Times New Roman"/>
                        </a:rPr>
                        <a:t>65</a:t>
                      </a:r>
                      <a:endParaRPr lang="ru-RU" sz="1400" b="1"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21582">
                <a:tc>
                  <a:txBody>
                    <a:bodyPr/>
                    <a:lstStyle/>
                    <a:p>
                      <a:pPr algn="ctr">
                        <a:lnSpc>
                          <a:spcPct val="115000"/>
                        </a:lnSpc>
                        <a:spcAft>
                          <a:spcPts val="0"/>
                        </a:spcAft>
                      </a:pPr>
                      <a:r>
                        <a:rPr lang="ru-RU" sz="1400" dirty="0" smtClean="0">
                          <a:latin typeface="Times New Roman Tj"/>
                          <a:ea typeface="Calibri"/>
                          <a:cs typeface="Times New Roman"/>
                        </a:rPr>
                        <a:t>8</a:t>
                      </a:r>
                      <a:endParaRPr lang="ru-RU" sz="140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dirty="0" err="1">
                          <a:latin typeface="Times New Roman Tj" pitchFamily="18" charset="-52"/>
                          <a:ea typeface="Calibri"/>
                          <a:cs typeface="Times New Roman"/>
                        </a:rPr>
                        <a:t>Њакимов</a:t>
                      </a:r>
                      <a:r>
                        <a:rPr lang="ru-RU" sz="1400" dirty="0">
                          <a:latin typeface="Times New Roman Tj" pitchFamily="18" charset="-52"/>
                          <a:ea typeface="Calibri"/>
                          <a:cs typeface="Times New Roman"/>
                        </a:rPr>
                        <a:t> </a:t>
                      </a:r>
                      <a:r>
                        <a:rPr lang="ru-RU" sz="1400" dirty="0" smtClean="0">
                          <a:latin typeface="Times New Roman Tj" pitchFamily="18" charset="-52"/>
                          <a:ea typeface="Calibri"/>
                          <a:cs typeface="Times New Roman"/>
                        </a:rPr>
                        <a:t> </a:t>
                      </a:r>
                      <a:r>
                        <a:rPr lang="ru-RU" sz="1400" dirty="0" err="1" smtClean="0">
                          <a:latin typeface="Times New Roman Tj" pitchFamily="18" charset="-52"/>
                          <a:ea typeface="Calibri"/>
                          <a:cs typeface="Times New Roman"/>
                        </a:rPr>
                        <a:t>Парвиз</a:t>
                      </a:r>
                      <a:endParaRPr lang="ru-RU" sz="1400" dirty="0">
                        <a:latin typeface="Times New Roman Tj" pitchFamily="18" charset="-52"/>
                        <a:ea typeface="Calibri"/>
                        <a:cs typeface="Times New Roman"/>
                      </a:endParaRPr>
                    </a:p>
                  </a:txBody>
                  <a:tcPr marL="60325" marR="60325" marT="9525"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40</a:t>
                      </a:r>
                      <a:endParaRPr lang="ru-RU" sz="1400" i="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30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30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lnSpc>
                          <a:spcPct val="115000"/>
                        </a:lnSpc>
                        <a:spcAft>
                          <a:spcPts val="0"/>
                        </a:spcAft>
                      </a:pPr>
                      <a:r>
                        <a:rPr lang="ru-RU" sz="1400" b="1" i="0" kern="1200" dirty="0" smtClean="0">
                          <a:solidFill>
                            <a:schemeClr val="tx1"/>
                          </a:solidFill>
                          <a:latin typeface="Times New Roman Tj"/>
                          <a:ea typeface="Calibri"/>
                          <a:cs typeface="Times New Roman"/>
                        </a:rPr>
                        <a:t>43</a:t>
                      </a:r>
                    </a:p>
                  </a:txBody>
                  <a:tcPr marL="9525" marR="9525" marT="9525"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latinLnBrk="0" hangingPunct="1">
                        <a:lnSpc>
                          <a:spcPct val="115000"/>
                        </a:lnSpc>
                        <a:spcAft>
                          <a:spcPts val="0"/>
                        </a:spcAft>
                      </a:pPr>
                      <a:r>
                        <a:rPr lang="ru-RU" sz="1400" i="0" kern="1200" dirty="0" smtClean="0">
                          <a:solidFill>
                            <a:schemeClr val="tx1"/>
                          </a:solidFill>
                          <a:latin typeface="Times New Roman Tj"/>
                          <a:ea typeface="Calibri"/>
                          <a:cs typeface="Times New Roman"/>
                        </a:rPr>
                        <a:t>– </a:t>
                      </a:r>
                      <a:endParaRPr lang="ru-RU" sz="1400" i="0" kern="1200" dirty="0">
                        <a:solidFill>
                          <a:schemeClr val="tx1"/>
                        </a:solidFill>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latinLnBrk="0" hangingPunct="1">
                        <a:lnSpc>
                          <a:spcPct val="115000"/>
                        </a:lnSpc>
                        <a:spcAft>
                          <a:spcPts val="0"/>
                        </a:spcAft>
                      </a:pPr>
                      <a:r>
                        <a:rPr lang="ru-RU" sz="1400" i="0" kern="1200" dirty="0" smtClean="0">
                          <a:solidFill>
                            <a:schemeClr val="tx1"/>
                          </a:solidFill>
                          <a:latin typeface="Times New Roman Tj"/>
                          <a:ea typeface="Calibri"/>
                          <a:cs typeface="Times New Roman"/>
                        </a:rPr>
                        <a:t>5</a:t>
                      </a:r>
                      <a:endParaRPr lang="ru-RU" sz="1400" i="0" kern="1200" dirty="0">
                        <a:solidFill>
                          <a:schemeClr val="tx1"/>
                        </a:solidFill>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latinLnBrk="0" hangingPunct="1">
                        <a:lnSpc>
                          <a:spcPct val="115000"/>
                        </a:lnSpc>
                        <a:spcAft>
                          <a:spcPts val="0"/>
                        </a:spcAft>
                      </a:pPr>
                      <a:r>
                        <a:rPr lang="ru-RU" sz="1400" i="0" kern="1200" dirty="0" smtClean="0">
                          <a:solidFill>
                            <a:schemeClr val="tx1"/>
                          </a:solidFill>
                          <a:latin typeface="Times New Roman Tj"/>
                          <a:ea typeface="Calibri"/>
                          <a:cs typeface="Times New Roman"/>
                        </a:rPr>
                        <a:t>10</a:t>
                      </a:r>
                      <a:endParaRPr lang="ru-RU" sz="1400" i="0" kern="1200" dirty="0">
                        <a:solidFill>
                          <a:schemeClr val="tx1"/>
                        </a:solidFill>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b="1" i="0" dirty="0" smtClean="0">
                          <a:latin typeface="Times New Roman Tj"/>
                          <a:ea typeface="Calibri"/>
                          <a:cs typeface="Times New Roman"/>
                        </a:rPr>
                        <a:t>58</a:t>
                      </a:r>
                      <a:endParaRPr lang="ru-RU" sz="1400" b="1"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21582">
                <a:tc>
                  <a:txBody>
                    <a:bodyPr/>
                    <a:lstStyle/>
                    <a:p>
                      <a:pPr algn="ctr">
                        <a:lnSpc>
                          <a:spcPct val="115000"/>
                        </a:lnSpc>
                        <a:spcAft>
                          <a:spcPts val="0"/>
                        </a:spcAft>
                      </a:pPr>
                      <a:r>
                        <a:rPr lang="ru-RU" sz="1400" dirty="0" smtClean="0">
                          <a:latin typeface="Times New Roman Tj"/>
                          <a:ea typeface="Calibri"/>
                          <a:cs typeface="Times New Roman"/>
                        </a:rPr>
                        <a:t>9</a:t>
                      </a:r>
                      <a:endParaRPr lang="ru-RU" sz="140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dirty="0">
                          <a:latin typeface="Times New Roman Tj" pitchFamily="18" charset="-52"/>
                          <a:ea typeface="Calibri"/>
                          <a:cs typeface="Times New Roman"/>
                        </a:rPr>
                        <a:t>Саидов </a:t>
                      </a:r>
                      <a:r>
                        <a:rPr lang="ru-RU" sz="1400" dirty="0" smtClean="0">
                          <a:latin typeface="Times New Roman Tj" pitchFamily="18" charset="-52"/>
                          <a:ea typeface="Calibri"/>
                          <a:cs typeface="Times New Roman"/>
                        </a:rPr>
                        <a:t> </a:t>
                      </a:r>
                      <a:r>
                        <a:rPr lang="ru-RU" sz="1400" dirty="0" err="1" smtClean="0">
                          <a:latin typeface="Times New Roman Tj" pitchFamily="18" charset="-52"/>
                          <a:ea typeface="Calibri"/>
                          <a:cs typeface="Times New Roman"/>
                        </a:rPr>
                        <a:t>Бахтовар</a:t>
                      </a:r>
                      <a:endParaRPr lang="ru-RU" sz="1400" dirty="0">
                        <a:latin typeface="Times New Roman Tj" pitchFamily="18" charset="-52"/>
                        <a:ea typeface="Calibri"/>
                        <a:cs typeface="Times New Roman"/>
                      </a:endParaRPr>
                    </a:p>
                  </a:txBody>
                  <a:tcPr marL="60325" marR="60325" marT="9525"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60</a:t>
                      </a:r>
                      <a:endParaRPr lang="ru-RU" sz="1400" i="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65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75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75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65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75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70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lnSpc>
                          <a:spcPct val="115000"/>
                        </a:lnSpc>
                        <a:spcAft>
                          <a:spcPts val="0"/>
                        </a:spcAft>
                      </a:pPr>
                      <a:r>
                        <a:rPr lang="ru-RU" sz="1400" b="1" i="0" kern="1200" dirty="0" smtClean="0">
                          <a:solidFill>
                            <a:schemeClr val="tx1"/>
                          </a:solidFill>
                          <a:latin typeface="Times New Roman Tj"/>
                          <a:ea typeface="Calibri"/>
                          <a:cs typeface="Times New Roman"/>
                        </a:rPr>
                        <a:t>69</a:t>
                      </a:r>
                    </a:p>
                  </a:txBody>
                  <a:tcPr marL="9525" marR="9525" marT="9525"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latinLnBrk="0" hangingPunct="1">
                        <a:lnSpc>
                          <a:spcPct val="115000"/>
                        </a:lnSpc>
                        <a:spcAft>
                          <a:spcPts val="0"/>
                        </a:spcAft>
                      </a:pPr>
                      <a:r>
                        <a:rPr lang="ru-RU" sz="1400" i="0" kern="1200" dirty="0" smtClean="0">
                          <a:solidFill>
                            <a:schemeClr val="tx1"/>
                          </a:solidFill>
                          <a:latin typeface="Times New Roman Tj"/>
                          <a:ea typeface="Calibri"/>
                          <a:cs typeface="Times New Roman"/>
                        </a:rPr>
                        <a:t>8</a:t>
                      </a:r>
                      <a:endParaRPr lang="ru-RU" sz="1400" i="0" kern="1200" dirty="0">
                        <a:solidFill>
                          <a:schemeClr val="tx1"/>
                        </a:solidFill>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latinLnBrk="0" hangingPunct="1">
                        <a:lnSpc>
                          <a:spcPct val="115000"/>
                        </a:lnSpc>
                        <a:spcAft>
                          <a:spcPts val="0"/>
                        </a:spcAft>
                      </a:pPr>
                      <a:r>
                        <a:rPr lang="ru-RU" sz="1400" i="0" kern="1200" dirty="0" smtClean="0">
                          <a:solidFill>
                            <a:schemeClr val="tx1"/>
                          </a:solidFill>
                          <a:latin typeface="Times New Roman Tj"/>
                          <a:ea typeface="Calibri"/>
                          <a:cs typeface="Times New Roman"/>
                        </a:rPr>
                        <a:t>3</a:t>
                      </a:r>
                      <a:endParaRPr lang="ru-RU" sz="1400" i="0" kern="1200" dirty="0">
                        <a:solidFill>
                          <a:schemeClr val="tx1"/>
                        </a:solidFill>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latinLnBrk="0" hangingPunct="1">
                        <a:lnSpc>
                          <a:spcPct val="115000"/>
                        </a:lnSpc>
                        <a:spcAft>
                          <a:spcPts val="0"/>
                        </a:spcAft>
                      </a:pPr>
                      <a:r>
                        <a:rPr lang="ru-RU" sz="1400" i="0" kern="1200" dirty="0" smtClean="0">
                          <a:solidFill>
                            <a:schemeClr val="tx1"/>
                          </a:solidFill>
                          <a:latin typeface="Times New Roman Tj"/>
                          <a:ea typeface="Calibri"/>
                          <a:cs typeface="Times New Roman"/>
                        </a:rPr>
                        <a:t>5</a:t>
                      </a:r>
                      <a:endParaRPr lang="ru-RU" sz="1400" i="0" kern="1200" dirty="0">
                        <a:solidFill>
                          <a:schemeClr val="tx1"/>
                        </a:solidFill>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b="1" i="0" dirty="0" smtClean="0">
                          <a:latin typeface="Times New Roman Tj"/>
                          <a:ea typeface="Calibri"/>
                          <a:cs typeface="Times New Roman"/>
                        </a:rPr>
                        <a:t>85</a:t>
                      </a:r>
                      <a:endParaRPr lang="ru-RU" sz="1400" b="1"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21582">
                <a:tc>
                  <a:txBody>
                    <a:bodyPr/>
                    <a:lstStyle/>
                    <a:p>
                      <a:pPr algn="ctr">
                        <a:lnSpc>
                          <a:spcPct val="115000"/>
                        </a:lnSpc>
                        <a:spcAft>
                          <a:spcPts val="0"/>
                        </a:spcAft>
                      </a:pPr>
                      <a:r>
                        <a:rPr lang="ru-RU" sz="1400" dirty="0" smtClean="0">
                          <a:latin typeface="Times New Roman Tj"/>
                          <a:ea typeface="Calibri"/>
                          <a:cs typeface="Times New Roman"/>
                        </a:rPr>
                        <a:t>10</a:t>
                      </a:r>
                      <a:endParaRPr lang="ru-RU" sz="140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a:latin typeface="Times New Roman Tj" pitchFamily="18" charset="-52"/>
                          <a:ea typeface="Calibri"/>
                          <a:cs typeface="Times New Roman"/>
                        </a:rPr>
                        <a:t>Сангзода  Фируз</a:t>
                      </a:r>
                    </a:p>
                  </a:txBody>
                  <a:tcPr marL="60325" marR="60325" marT="9525"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65</a:t>
                      </a:r>
                      <a:endParaRPr lang="ru-RU" sz="1400" i="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70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72</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75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70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65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60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lnSpc>
                          <a:spcPct val="115000"/>
                        </a:lnSpc>
                        <a:spcAft>
                          <a:spcPts val="0"/>
                        </a:spcAft>
                      </a:pPr>
                      <a:r>
                        <a:rPr lang="ru-RU" sz="1400" b="1" i="0" kern="1200" dirty="0" smtClean="0">
                          <a:solidFill>
                            <a:schemeClr val="tx1"/>
                          </a:solidFill>
                          <a:latin typeface="Times New Roman Tj"/>
                          <a:ea typeface="Calibri"/>
                          <a:cs typeface="Times New Roman"/>
                        </a:rPr>
                        <a:t>68</a:t>
                      </a:r>
                    </a:p>
                  </a:txBody>
                  <a:tcPr marL="9525" marR="9525" marT="9525"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i="0" dirty="0" smtClean="0">
                          <a:latin typeface="Times New Roman Tj"/>
                          <a:ea typeface="Calibri"/>
                          <a:cs typeface="Times New Roman"/>
                        </a:rPr>
                        <a:t>6</a:t>
                      </a:r>
                      <a:endParaRPr lang="ru-RU" sz="1400" i="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i="0" dirty="0" smtClean="0">
                          <a:latin typeface="Times New Roman Tj"/>
                          <a:ea typeface="Calibri"/>
                          <a:cs typeface="Times New Roman"/>
                        </a:rPr>
                        <a:t>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i="0" dirty="0" smtClean="0">
                          <a:latin typeface="Times New Roman Tj"/>
                          <a:ea typeface="Calibri"/>
                          <a:cs typeface="Times New Roman"/>
                        </a:rPr>
                        <a:t>10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b="1" i="0" dirty="0" smtClean="0">
                          <a:latin typeface="Times New Roman Tj"/>
                          <a:ea typeface="Calibri"/>
                          <a:cs typeface="Times New Roman"/>
                        </a:rPr>
                        <a:t>89</a:t>
                      </a:r>
                      <a:endParaRPr lang="ru-RU" sz="1400" b="1"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21582">
                <a:tc>
                  <a:txBody>
                    <a:bodyPr/>
                    <a:lstStyle/>
                    <a:p>
                      <a:pPr algn="ctr">
                        <a:lnSpc>
                          <a:spcPct val="115000"/>
                        </a:lnSpc>
                        <a:spcAft>
                          <a:spcPts val="0"/>
                        </a:spcAft>
                      </a:pPr>
                      <a:r>
                        <a:rPr lang="ru-RU" sz="1400" dirty="0" smtClean="0">
                          <a:latin typeface="Times New Roman Tj"/>
                          <a:ea typeface="Calibri"/>
                          <a:cs typeface="Times New Roman"/>
                        </a:rPr>
                        <a:t>11</a:t>
                      </a:r>
                      <a:endParaRPr lang="ru-RU" sz="140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dirty="0" err="1">
                          <a:latin typeface="Times New Roman Tj" pitchFamily="18" charset="-52"/>
                          <a:ea typeface="Calibri"/>
                          <a:cs typeface="Times New Roman"/>
                        </a:rPr>
                        <a:t>Рањимов</a:t>
                      </a:r>
                      <a:r>
                        <a:rPr lang="ru-RU" sz="1400" dirty="0">
                          <a:latin typeface="Times New Roman Tj" pitchFamily="18" charset="-52"/>
                          <a:ea typeface="Calibri"/>
                          <a:cs typeface="Times New Roman"/>
                        </a:rPr>
                        <a:t> </a:t>
                      </a:r>
                      <a:r>
                        <a:rPr lang="ru-RU" sz="1400" dirty="0" smtClean="0">
                          <a:latin typeface="Times New Roman Tj" pitchFamily="18" charset="-52"/>
                          <a:ea typeface="Calibri"/>
                          <a:cs typeface="Times New Roman"/>
                        </a:rPr>
                        <a:t> </a:t>
                      </a:r>
                      <a:r>
                        <a:rPr lang="ru-RU" sz="1400" dirty="0" err="1" smtClean="0">
                          <a:latin typeface="Times New Roman Tj" pitchFamily="18" charset="-52"/>
                          <a:ea typeface="Calibri"/>
                          <a:cs typeface="Times New Roman"/>
                        </a:rPr>
                        <a:t>Аминљон</a:t>
                      </a:r>
                      <a:endParaRPr lang="ru-RU" sz="1400" dirty="0">
                        <a:latin typeface="Times New Roman Tj" pitchFamily="18" charset="-52"/>
                        <a:ea typeface="Calibri"/>
                        <a:cs typeface="Times New Roman"/>
                      </a:endParaRPr>
                    </a:p>
                  </a:txBody>
                  <a:tcPr marL="60325" marR="60325" marT="9525"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40</a:t>
                      </a:r>
                      <a:endParaRPr lang="ru-RU" sz="1400" i="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65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70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68</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lnSpc>
                          <a:spcPct val="115000"/>
                        </a:lnSpc>
                        <a:spcAft>
                          <a:spcPts val="0"/>
                        </a:spcAft>
                      </a:pPr>
                      <a:r>
                        <a:rPr lang="ru-RU" sz="1400" b="1" i="0" kern="1200" dirty="0" smtClean="0">
                          <a:solidFill>
                            <a:schemeClr val="tx1"/>
                          </a:solidFill>
                          <a:latin typeface="Times New Roman Tj"/>
                          <a:ea typeface="Calibri"/>
                          <a:cs typeface="Times New Roman"/>
                        </a:rPr>
                        <a:t>56</a:t>
                      </a:r>
                    </a:p>
                  </a:txBody>
                  <a:tcPr marL="9525" marR="9525" marT="9525"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i="0" dirty="0" smtClean="0">
                          <a:latin typeface="Times New Roman Tj"/>
                          <a:ea typeface="Calibri"/>
                          <a:cs typeface="Times New Roman"/>
                        </a:rPr>
                        <a:t>5</a:t>
                      </a:r>
                      <a:endParaRPr lang="ru-RU" sz="1400" i="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i="0" dirty="0" smtClean="0">
                          <a:latin typeface="Times New Roman Tj"/>
                          <a:ea typeface="Calibri"/>
                          <a:cs typeface="Times New Roman"/>
                        </a:rPr>
                        <a:t>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i="0" dirty="0" smtClean="0">
                          <a:latin typeface="Times New Roman Tj"/>
                          <a:ea typeface="Calibri"/>
                          <a:cs typeface="Times New Roman"/>
                        </a:rPr>
                        <a:t>10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b="1" i="0" dirty="0" smtClean="0">
                          <a:latin typeface="Times New Roman Tj"/>
                          <a:ea typeface="Calibri"/>
                          <a:cs typeface="Times New Roman"/>
                        </a:rPr>
                        <a:t>76</a:t>
                      </a:r>
                      <a:endParaRPr lang="ru-RU" sz="1400" b="1"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21582">
                <a:tc>
                  <a:txBody>
                    <a:bodyPr/>
                    <a:lstStyle/>
                    <a:p>
                      <a:pPr algn="ctr">
                        <a:lnSpc>
                          <a:spcPct val="115000"/>
                        </a:lnSpc>
                        <a:spcAft>
                          <a:spcPts val="0"/>
                        </a:spcAft>
                      </a:pPr>
                      <a:r>
                        <a:rPr lang="ru-RU" sz="1400" dirty="0" smtClean="0">
                          <a:latin typeface="Times New Roman Tj"/>
                          <a:ea typeface="Calibri"/>
                          <a:cs typeface="Times New Roman"/>
                        </a:rPr>
                        <a:t>12</a:t>
                      </a:r>
                      <a:endParaRPr lang="ru-RU" sz="140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dirty="0" err="1">
                          <a:latin typeface="Times New Roman Tj" pitchFamily="18" charset="-52"/>
                          <a:ea typeface="Calibri"/>
                          <a:cs typeface="Times New Roman"/>
                        </a:rPr>
                        <a:t>Сатторов</a:t>
                      </a:r>
                      <a:r>
                        <a:rPr lang="ru-RU" sz="1400" dirty="0">
                          <a:latin typeface="Times New Roman Tj" pitchFamily="18" charset="-52"/>
                          <a:ea typeface="Calibri"/>
                          <a:cs typeface="Times New Roman"/>
                        </a:rPr>
                        <a:t> </a:t>
                      </a:r>
                      <a:r>
                        <a:rPr lang="ru-RU" sz="1400" dirty="0" smtClean="0">
                          <a:latin typeface="Times New Roman Tj" pitchFamily="18" charset="-52"/>
                          <a:ea typeface="Calibri"/>
                          <a:cs typeface="Times New Roman"/>
                        </a:rPr>
                        <a:t> Рустам</a:t>
                      </a:r>
                      <a:endParaRPr lang="ru-RU" sz="1400" dirty="0">
                        <a:latin typeface="Times New Roman Tj" pitchFamily="18" charset="-52"/>
                        <a:ea typeface="Calibri"/>
                        <a:cs typeface="Times New Roman"/>
                      </a:endParaRPr>
                    </a:p>
                  </a:txBody>
                  <a:tcPr marL="60325" marR="60325" marT="9525"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30</a:t>
                      </a:r>
                      <a:endParaRPr lang="ru-RU" sz="1400" i="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45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lnSpc>
                          <a:spcPct val="115000"/>
                        </a:lnSpc>
                        <a:spcAft>
                          <a:spcPts val="0"/>
                        </a:spcAft>
                      </a:pPr>
                      <a:r>
                        <a:rPr lang="ru-RU" sz="1400" b="1" i="0" kern="1200" dirty="0" smtClean="0">
                          <a:solidFill>
                            <a:schemeClr val="tx1"/>
                          </a:solidFill>
                          <a:latin typeface="Times New Roman Tj"/>
                          <a:ea typeface="Calibri"/>
                          <a:cs typeface="Times New Roman"/>
                        </a:rPr>
                        <a:t>48</a:t>
                      </a:r>
                    </a:p>
                  </a:txBody>
                  <a:tcPr marL="9525" marR="9525" marT="9525"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i="0" dirty="0" smtClean="0">
                          <a:latin typeface="Times New Roman Tj"/>
                          <a:ea typeface="Calibri"/>
                          <a:cs typeface="Times New Roman"/>
                        </a:rPr>
                        <a:t>5</a:t>
                      </a:r>
                      <a:endParaRPr lang="ru-RU" sz="1400" i="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i="0" dirty="0" smtClean="0">
                          <a:latin typeface="Times New Roman Tj"/>
                          <a:ea typeface="Calibri"/>
                          <a:cs typeface="Times New Roman"/>
                        </a:rPr>
                        <a:t>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i="0" dirty="0" smtClean="0">
                          <a:latin typeface="Times New Roman Tj"/>
                          <a:ea typeface="Calibri"/>
                          <a:cs typeface="Times New Roman"/>
                        </a:rPr>
                        <a:t>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b="1" i="0" dirty="0" smtClean="0">
                          <a:latin typeface="Times New Roman Tj"/>
                          <a:ea typeface="Calibri"/>
                          <a:cs typeface="Times New Roman"/>
                        </a:rPr>
                        <a:t>62</a:t>
                      </a:r>
                      <a:endParaRPr lang="ru-RU" sz="1400" b="1"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21582">
                <a:tc>
                  <a:txBody>
                    <a:bodyPr/>
                    <a:lstStyle/>
                    <a:p>
                      <a:pPr algn="ctr">
                        <a:lnSpc>
                          <a:spcPct val="115000"/>
                        </a:lnSpc>
                        <a:spcAft>
                          <a:spcPts val="0"/>
                        </a:spcAft>
                      </a:pPr>
                      <a:r>
                        <a:rPr lang="ru-RU" sz="1400" dirty="0" smtClean="0">
                          <a:latin typeface="Times New Roman Tj"/>
                          <a:ea typeface="Calibri"/>
                          <a:cs typeface="Times New Roman"/>
                        </a:rPr>
                        <a:t>13</a:t>
                      </a:r>
                      <a:endParaRPr lang="ru-RU" sz="140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dirty="0" err="1">
                          <a:latin typeface="Times New Roman Tj" pitchFamily="18" charset="-52"/>
                          <a:ea typeface="Calibri"/>
                          <a:cs typeface="Times New Roman"/>
                        </a:rPr>
                        <a:t>Собиров</a:t>
                      </a:r>
                      <a:r>
                        <a:rPr lang="ru-RU" sz="1400" dirty="0">
                          <a:latin typeface="Times New Roman Tj" pitchFamily="18" charset="-52"/>
                          <a:ea typeface="Calibri"/>
                          <a:cs typeface="Times New Roman"/>
                        </a:rPr>
                        <a:t> </a:t>
                      </a:r>
                      <a:r>
                        <a:rPr lang="ru-RU" sz="1400" dirty="0" smtClean="0">
                          <a:latin typeface="Times New Roman Tj" pitchFamily="18" charset="-52"/>
                          <a:ea typeface="Calibri"/>
                          <a:cs typeface="Times New Roman"/>
                        </a:rPr>
                        <a:t> </a:t>
                      </a:r>
                      <a:r>
                        <a:rPr lang="ru-RU" sz="1400" dirty="0" err="1" smtClean="0">
                          <a:latin typeface="Times New Roman Tj" pitchFamily="18" charset="-52"/>
                          <a:ea typeface="Calibri"/>
                          <a:cs typeface="Times New Roman"/>
                        </a:rPr>
                        <a:t>Обидљон</a:t>
                      </a:r>
                      <a:endParaRPr lang="ru-RU" sz="1400" dirty="0">
                        <a:latin typeface="Times New Roman Tj" pitchFamily="18" charset="-52"/>
                        <a:ea typeface="Calibri"/>
                        <a:cs typeface="Times New Roman"/>
                      </a:endParaRPr>
                    </a:p>
                  </a:txBody>
                  <a:tcPr marL="60325" marR="60325" marT="9525"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50</a:t>
                      </a:r>
                      <a:endParaRPr lang="ru-RU" sz="1400" i="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65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67</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60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65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lnSpc>
                          <a:spcPct val="115000"/>
                        </a:lnSpc>
                        <a:spcAft>
                          <a:spcPts val="0"/>
                        </a:spcAft>
                      </a:pPr>
                      <a:r>
                        <a:rPr lang="ru-RU" sz="1400" b="1" i="0" kern="1200" dirty="0" smtClean="0">
                          <a:solidFill>
                            <a:schemeClr val="tx1"/>
                          </a:solidFill>
                          <a:latin typeface="Times New Roman Tj"/>
                          <a:ea typeface="Calibri"/>
                          <a:cs typeface="Times New Roman"/>
                        </a:rPr>
                        <a:t>58</a:t>
                      </a:r>
                    </a:p>
                  </a:txBody>
                  <a:tcPr marL="9525" marR="9525" marT="9525"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i="0" dirty="0" smtClean="0">
                          <a:latin typeface="Times New Roman Tj"/>
                          <a:ea typeface="Calibri"/>
                          <a:cs typeface="Times New Roman"/>
                        </a:rPr>
                        <a:t>6</a:t>
                      </a:r>
                      <a:endParaRPr lang="ru-RU" sz="1400" i="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i="0" dirty="0" smtClean="0">
                          <a:latin typeface="Times New Roman Tj"/>
                          <a:ea typeface="Calibri"/>
                          <a:cs typeface="Times New Roman"/>
                        </a:rPr>
                        <a:t>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i="0" dirty="0" smtClean="0">
                          <a:latin typeface="Times New Roman Tj"/>
                          <a:ea typeface="Calibri"/>
                          <a:cs typeface="Times New Roman"/>
                        </a:rPr>
                        <a:t>10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b="1" i="0" dirty="0" smtClean="0">
                          <a:latin typeface="Times New Roman Tj"/>
                          <a:ea typeface="Calibri"/>
                          <a:cs typeface="Times New Roman"/>
                        </a:rPr>
                        <a:t>79</a:t>
                      </a:r>
                      <a:endParaRPr lang="ru-RU" sz="1400" b="1"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21582">
                <a:tc>
                  <a:txBody>
                    <a:bodyPr/>
                    <a:lstStyle/>
                    <a:p>
                      <a:pPr algn="ctr">
                        <a:lnSpc>
                          <a:spcPct val="115000"/>
                        </a:lnSpc>
                        <a:spcAft>
                          <a:spcPts val="0"/>
                        </a:spcAft>
                      </a:pPr>
                      <a:r>
                        <a:rPr lang="ru-RU" sz="1400" dirty="0" smtClean="0">
                          <a:latin typeface="Times New Roman Tj"/>
                          <a:ea typeface="Calibri"/>
                          <a:cs typeface="Times New Roman"/>
                        </a:rPr>
                        <a:t>14</a:t>
                      </a:r>
                      <a:endParaRPr lang="ru-RU" sz="140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dirty="0" err="1">
                          <a:latin typeface="Times New Roman Tj" pitchFamily="18" charset="-52"/>
                          <a:ea typeface="Calibri"/>
                          <a:cs typeface="Times New Roman"/>
                        </a:rPr>
                        <a:t>Солињова</a:t>
                      </a:r>
                      <a:r>
                        <a:rPr lang="ru-RU" sz="1400" dirty="0">
                          <a:latin typeface="Times New Roman Tj" pitchFamily="18" charset="-52"/>
                          <a:ea typeface="Calibri"/>
                          <a:cs typeface="Times New Roman"/>
                        </a:rPr>
                        <a:t> </a:t>
                      </a:r>
                      <a:r>
                        <a:rPr lang="ru-RU" sz="1400" dirty="0" smtClean="0">
                          <a:latin typeface="Times New Roman Tj" pitchFamily="18" charset="-52"/>
                          <a:ea typeface="Calibri"/>
                          <a:cs typeface="Times New Roman"/>
                        </a:rPr>
                        <a:t> </a:t>
                      </a:r>
                      <a:r>
                        <a:rPr lang="ru-RU" sz="1400" dirty="0" err="1" smtClean="0">
                          <a:latin typeface="Times New Roman Tj" pitchFamily="18" charset="-52"/>
                          <a:ea typeface="Calibri"/>
                          <a:cs typeface="Times New Roman"/>
                        </a:rPr>
                        <a:t>Нилуфар</a:t>
                      </a:r>
                      <a:endParaRPr lang="ru-RU" sz="1400" dirty="0">
                        <a:latin typeface="Times New Roman Tj" pitchFamily="18" charset="-52"/>
                        <a:ea typeface="Calibri"/>
                        <a:cs typeface="Times New Roman"/>
                      </a:endParaRPr>
                    </a:p>
                  </a:txBody>
                  <a:tcPr marL="60325" marR="60325" marT="9525"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85</a:t>
                      </a:r>
                      <a:endParaRPr lang="ru-RU" sz="1400" i="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70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78</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75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70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75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75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lnSpc>
                          <a:spcPct val="115000"/>
                        </a:lnSpc>
                        <a:spcAft>
                          <a:spcPts val="0"/>
                        </a:spcAft>
                      </a:pPr>
                      <a:r>
                        <a:rPr lang="ru-RU" sz="1400" b="1" i="0" kern="1200" dirty="0" smtClean="0">
                          <a:solidFill>
                            <a:schemeClr val="tx1"/>
                          </a:solidFill>
                          <a:latin typeface="Times New Roman Tj"/>
                          <a:ea typeface="Calibri"/>
                          <a:cs typeface="Times New Roman"/>
                        </a:rPr>
                        <a:t>75</a:t>
                      </a:r>
                    </a:p>
                  </a:txBody>
                  <a:tcPr marL="9525" marR="9525" marT="9525"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i="0" dirty="0" smtClean="0">
                          <a:latin typeface="Times New Roman Tj"/>
                          <a:ea typeface="Calibri"/>
                          <a:cs typeface="Times New Roman"/>
                        </a:rPr>
                        <a:t>10</a:t>
                      </a:r>
                      <a:endParaRPr lang="ru-RU" sz="1400" i="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i="0" dirty="0" smtClean="0">
                          <a:latin typeface="Times New Roman Tj"/>
                          <a:ea typeface="Calibri"/>
                          <a:cs typeface="Times New Roman"/>
                        </a:rPr>
                        <a:t>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i="0" dirty="0" smtClean="0">
                          <a:latin typeface="Times New Roman Tj"/>
                          <a:ea typeface="Calibri"/>
                          <a:cs typeface="Times New Roman"/>
                        </a:rPr>
                        <a:t>10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b="1" i="0" dirty="0" smtClean="0">
                          <a:latin typeface="Times New Roman Tj"/>
                          <a:ea typeface="Calibri"/>
                          <a:cs typeface="Times New Roman"/>
                        </a:rPr>
                        <a:t>100</a:t>
                      </a:r>
                      <a:endParaRPr lang="ru-RU" sz="1400" b="1"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21582">
                <a:tc>
                  <a:txBody>
                    <a:bodyPr/>
                    <a:lstStyle/>
                    <a:p>
                      <a:pPr algn="ctr">
                        <a:lnSpc>
                          <a:spcPct val="115000"/>
                        </a:lnSpc>
                        <a:spcAft>
                          <a:spcPts val="0"/>
                        </a:spcAft>
                      </a:pPr>
                      <a:r>
                        <a:rPr lang="ru-RU" sz="1400" dirty="0" smtClean="0">
                          <a:latin typeface="Times New Roman Tj"/>
                          <a:ea typeface="Calibri"/>
                          <a:cs typeface="Times New Roman"/>
                        </a:rPr>
                        <a:t>15</a:t>
                      </a:r>
                      <a:endParaRPr lang="ru-RU" sz="140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dirty="0" err="1">
                          <a:latin typeface="Times New Roman Tj" pitchFamily="18" charset="-52"/>
                          <a:ea typeface="Calibri"/>
                          <a:cs typeface="Times New Roman"/>
                        </a:rPr>
                        <a:t>Тиллоев</a:t>
                      </a:r>
                      <a:r>
                        <a:rPr lang="ru-RU" sz="1400" dirty="0">
                          <a:latin typeface="Times New Roman Tj" pitchFamily="18" charset="-52"/>
                          <a:ea typeface="Calibri"/>
                          <a:cs typeface="Times New Roman"/>
                        </a:rPr>
                        <a:t> </a:t>
                      </a:r>
                      <a:r>
                        <a:rPr lang="ru-RU" sz="1400" dirty="0" smtClean="0">
                          <a:latin typeface="Times New Roman Tj" pitchFamily="18" charset="-52"/>
                          <a:ea typeface="Calibri"/>
                          <a:cs typeface="Times New Roman"/>
                        </a:rPr>
                        <a:t> </a:t>
                      </a:r>
                      <a:r>
                        <a:rPr lang="ru-RU" sz="1400" dirty="0" err="1" smtClean="0">
                          <a:latin typeface="Times New Roman Tj" pitchFamily="18" charset="-52"/>
                          <a:ea typeface="Calibri"/>
                          <a:cs typeface="Times New Roman"/>
                        </a:rPr>
                        <a:t>Сайёд</a:t>
                      </a:r>
                      <a:endParaRPr lang="ru-RU" sz="1400" dirty="0">
                        <a:latin typeface="Times New Roman Tj" pitchFamily="18" charset="-52"/>
                        <a:ea typeface="Calibri"/>
                        <a:cs typeface="Times New Roman"/>
                      </a:endParaRPr>
                    </a:p>
                  </a:txBody>
                  <a:tcPr marL="60325" marR="60325" marT="9525"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65</a:t>
                      </a:r>
                      <a:endParaRPr lang="ru-RU" sz="1400" i="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80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75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50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65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70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ru-RU" sz="1400" i="0" dirty="0" smtClean="0">
                          <a:latin typeface="Times New Roman Tj"/>
                          <a:ea typeface="Calibri"/>
                          <a:cs typeface="Times New Roman"/>
                        </a:rPr>
                        <a:t>75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lnSpc>
                          <a:spcPct val="115000"/>
                        </a:lnSpc>
                        <a:spcAft>
                          <a:spcPts val="0"/>
                        </a:spcAft>
                      </a:pPr>
                      <a:r>
                        <a:rPr lang="ru-RU" sz="1400" b="1" i="0" kern="1200" dirty="0" smtClean="0">
                          <a:solidFill>
                            <a:schemeClr val="tx1"/>
                          </a:solidFill>
                          <a:latin typeface="Times New Roman Tj"/>
                          <a:ea typeface="Calibri"/>
                          <a:cs typeface="Times New Roman"/>
                        </a:rPr>
                        <a:t>68</a:t>
                      </a:r>
                    </a:p>
                  </a:txBody>
                  <a:tcPr marL="9525" marR="9525" marT="9525"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i="0" dirty="0" smtClean="0">
                          <a:latin typeface="Times New Roman Tj"/>
                          <a:ea typeface="Calibri"/>
                          <a:cs typeface="Times New Roman"/>
                        </a:rPr>
                        <a:t>5</a:t>
                      </a:r>
                      <a:endParaRPr lang="ru-RU" sz="1400" i="0" dirty="0">
                        <a:latin typeface="Times New Roman Tj"/>
                        <a:ea typeface="Calibri"/>
                        <a:cs typeface="Times New Roman"/>
                      </a:endParaRPr>
                    </a:p>
                  </a:txBody>
                  <a:tcPr marL="60623" marR="6062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i="0" dirty="0" smtClean="0">
                          <a:latin typeface="Times New Roman Tj"/>
                          <a:ea typeface="Calibri"/>
                          <a:cs typeface="Times New Roman"/>
                        </a:rPr>
                        <a:t>5</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i="0" dirty="0" smtClean="0">
                          <a:latin typeface="Times New Roman Tj"/>
                          <a:ea typeface="Calibri"/>
                          <a:cs typeface="Times New Roman"/>
                        </a:rPr>
                        <a:t>10</a:t>
                      </a:r>
                      <a:endParaRPr lang="ru-RU" sz="1400"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b="1" i="0" dirty="0" smtClean="0">
                          <a:latin typeface="Times New Roman Tj"/>
                          <a:ea typeface="Calibri"/>
                          <a:cs typeface="Times New Roman"/>
                        </a:rPr>
                        <a:t>88</a:t>
                      </a:r>
                      <a:endParaRPr lang="ru-RU" sz="1400" b="1" i="0" dirty="0">
                        <a:latin typeface="Times New Roman Tj"/>
                        <a:ea typeface="Calibri"/>
                        <a:cs typeface="Times New Roman"/>
                      </a:endParaRPr>
                    </a:p>
                  </a:txBody>
                  <a:tcPr marL="60623" marR="60623"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3">
                        <a:lumMod val="40000"/>
                        <a:lumOff val="60000"/>
                      </a:schemeClr>
                    </a:solidFill>
                  </a:tcPr>
                </a:tc>
              </a:tr>
            </a:tbl>
          </a:graphicData>
        </a:graphic>
      </p:graphicFrame>
      <p:sp>
        <p:nvSpPr>
          <p:cNvPr id="7169" name="Rectangle 1"/>
          <p:cNvSpPr>
            <a:spLocks noChangeArrowheads="1"/>
          </p:cNvSpPr>
          <p:nvPr/>
        </p:nvSpPr>
        <p:spPr bwMode="auto">
          <a:xfrm>
            <a:off x="0" y="428604"/>
            <a:ext cx="9144000" cy="830997"/>
          </a:xfrm>
          <a:prstGeom prst="rect">
            <a:avLst/>
          </a:prstGeom>
          <a:solidFill>
            <a:schemeClr val="accent3">
              <a:lumMod val="40000"/>
              <a:lumOff val="60000"/>
            </a:schemeClr>
          </a:solidFill>
          <a:ln w="38100" cmpd="dbl">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600" b="0" i="0" u="none" strike="noStrike" cap="none" normalizeH="0" baseline="0" dirty="0" err="1" smtClean="0">
                <a:ln>
                  <a:noFill/>
                </a:ln>
                <a:solidFill>
                  <a:schemeClr val="tx1"/>
                </a:solidFill>
                <a:effectLst/>
                <a:latin typeface="Times New Roman Tj" pitchFamily="18" charset="-52"/>
                <a:ea typeface="Calibri" pitchFamily="34" charset="0"/>
                <a:cs typeface="Times New Roman" pitchFamily="18" charset="0"/>
              </a:rPr>
              <a:t>Номи</a:t>
            </a:r>
            <a:r>
              <a:rPr kumimoji="0" lang="ru-RU" sz="1600" b="0" i="0" u="none" strike="noStrike" cap="none" normalizeH="0" baseline="0" dirty="0" smtClean="0">
                <a:ln>
                  <a:noFill/>
                </a:ln>
                <a:solidFill>
                  <a:schemeClr val="tx1"/>
                </a:solidFill>
                <a:effectLst/>
                <a:latin typeface="Times New Roman Tj" pitchFamily="18" charset="-52"/>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Tj" pitchFamily="18" charset="-52"/>
                <a:ea typeface="Calibri" pitchFamily="34" charset="0"/>
                <a:cs typeface="Times New Roman" pitchFamily="18" charset="0"/>
              </a:rPr>
              <a:t>фан</a:t>
            </a:r>
            <a:r>
              <a:rPr kumimoji="0" lang="ru-RU" sz="1600" b="0" i="0" u="none" strike="noStrike" cap="none" normalizeH="0" baseline="0" dirty="0" smtClean="0">
                <a:ln>
                  <a:noFill/>
                </a:ln>
                <a:solidFill>
                  <a:schemeClr val="tx1"/>
                </a:solidFill>
                <a:effectLst/>
                <a:latin typeface="Times New Roman Tj" pitchFamily="18" charset="-52"/>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Tj" pitchFamily="18" charset="-52"/>
                <a:ea typeface="Calibri" pitchFamily="34" charset="0"/>
                <a:cs typeface="Times New Roman" pitchFamily="18" charset="0"/>
              </a:rPr>
              <a:t>__</a:t>
            </a:r>
            <a:r>
              <a:rPr kumimoji="0" lang="ru-RU" sz="1600" b="1" i="0" u="sng" strike="noStrike" cap="none" normalizeH="0" baseline="0" dirty="0" err="1" smtClean="0">
                <a:ln>
                  <a:noFill/>
                </a:ln>
                <a:solidFill>
                  <a:schemeClr val="tx1"/>
                </a:solidFill>
                <a:effectLst/>
                <a:latin typeface="Times New Roman Tj" pitchFamily="18" charset="-52"/>
                <a:ea typeface="Calibri" pitchFamily="34" charset="0"/>
                <a:cs typeface="Times New Roman" pitchFamily="18" charset="0"/>
              </a:rPr>
              <a:t>Забони</a:t>
            </a:r>
            <a:r>
              <a:rPr kumimoji="0" lang="ru-RU" sz="1600" b="1" i="0" u="sng" strike="noStrike" cap="none" normalizeH="0" baseline="0" dirty="0" smtClean="0">
                <a:ln>
                  <a:noFill/>
                </a:ln>
                <a:solidFill>
                  <a:schemeClr val="tx1"/>
                </a:solidFill>
                <a:effectLst/>
                <a:latin typeface="Times New Roman Tj" pitchFamily="18" charset="-52"/>
                <a:ea typeface="Calibri" pitchFamily="34" charset="0"/>
                <a:cs typeface="Times New Roman" pitchFamily="18" charset="0"/>
              </a:rPr>
              <a:t> </a:t>
            </a:r>
            <a:r>
              <a:rPr kumimoji="0" lang="ru-RU" sz="1600" b="1" i="0" u="sng" strike="noStrike" cap="none" normalizeH="0" baseline="0" dirty="0" err="1" smtClean="0">
                <a:ln>
                  <a:noFill/>
                </a:ln>
                <a:solidFill>
                  <a:schemeClr val="tx1"/>
                </a:solidFill>
                <a:effectLst/>
                <a:latin typeface="Times New Roman Tj" pitchFamily="18" charset="-52"/>
                <a:ea typeface="Calibri" pitchFamily="34" charset="0"/>
                <a:cs typeface="Times New Roman" pitchFamily="18" charset="0"/>
              </a:rPr>
              <a:t>англис</a:t>
            </a:r>
            <a:r>
              <a:rPr lang="ru-RU" sz="1600" b="1" u="sng" dirty="0" err="1" smtClean="0">
                <a:latin typeface="Times New Roman Tj"/>
                <a:ea typeface="Calibri"/>
                <a:cs typeface="Times New Roman"/>
              </a:rPr>
              <a:t>ї</a:t>
            </a:r>
            <a:r>
              <a:rPr lang="ru-RU" sz="1600" u="sng" dirty="0" smtClean="0">
                <a:latin typeface="Times New Roman Tj"/>
                <a:ea typeface="Calibri"/>
                <a:cs typeface="Times New Roman"/>
              </a:rPr>
              <a:t> </a:t>
            </a:r>
            <a:r>
              <a:rPr kumimoji="0" lang="ru-RU" sz="1600" b="0" i="0" u="none" strike="noStrike" cap="none" normalizeH="0" baseline="0" dirty="0" err="1" smtClean="0">
                <a:ln>
                  <a:noFill/>
                </a:ln>
                <a:solidFill>
                  <a:schemeClr val="tx1"/>
                </a:solidFill>
                <a:effectLst/>
                <a:latin typeface="Times New Roman Tj" pitchFamily="18" charset="-52"/>
                <a:ea typeface="Calibri" pitchFamily="34" charset="0"/>
                <a:cs typeface="Times New Roman" pitchFamily="18" charset="0"/>
              </a:rPr>
              <a:t>______________________</a:t>
            </a:r>
            <a:r>
              <a:rPr kumimoji="0" lang="ru-RU" sz="1600" b="1" i="0" u="sng" strike="noStrike" cap="none" normalizeH="0" baseline="0" dirty="0" err="1" smtClean="0">
                <a:ln>
                  <a:noFill/>
                </a:ln>
                <a:solidFill>
                  <a:schemeClr val="tx1"/>
                </a:solidFill>
                <a:effectLst/>
                <a:latin typeface="Times New Roman Tj" pitchFamily="18" charset="-52"/>
                <a:ea typeface="Calibri" pitchFamily="34" charset="0"/>
                <a:cs typeface="Times New Roman" pitchFamily="18" charset="0"/>
              </a:rPr>
              <a:t>Курси</a:t>
            </a:r>
            <a:r>
              <a:rPr kumimoji="0" lang="ru-RU" sz="1600" b="1" i="0" u="sng" strike="noStrike" cap="none" normalizeH="0" baseline="0" dirty="0" smtClean="0">
                <a:ln>
                  <a:noFill/>
                </a:ln>
                <a:solidFill>
                  <a:schemeClr val="tx1"/>
                </a:solidFill>
                <a:effectLst/>
                <a:latin typeface="Times New Roman Tj" pitchFamily="18" charset="-52"/>
                <a:ea typeface="Calibri" pitchFamily="34" charset="0"/>
                <a:cs typeface="Times New Roman" pitchFamily="18" charset="0"/>
              </a:rPr>
              <a:t> 1 </a:t>
            </a:r>
            <a:r>
              <a:rPr kumimoji="0" lang="ru-RU" sz="1600" b="1" i="0" u="sng" strike="noStrike" cap="none" normalizeH="0" baseline="0" dirty="0" err="1" smtClean="0">
                <a:ln>
                  <a:noFill/>
                </a:ln>
                <a:solidFill>
                  <a:schemeClr val="tx1"/>
                </a:solidFill>
                <a:effectLst/>
                <a:latin typeface="Times New Roman Tj" pitchFamily="18" charset="-52"/>
                <a:ea typeface="Calibri" pitchFamily="34" charset="0"/>
                <a:cs typeface="Times New Roman" pitchFamily="18" charset="0"/>
              </a:rPr>
              <a:t>ихтисоси</a:t>
            </a:r>
            <a:r>
              <a:rPr kumimoji="0" lang="ru-RU" sz="1600" b="1" i="0" u="sng" strike="noStrike" cap="none" normalizeH="0" baseline="0" dirty="0" smtClean="0">
                <a:ln>
                  <a:noFill/>
                </a:ln>
                <a:solidFill>
                  <a:schemeClr val="tx1"/>
                </a:solidFill>
                <a:effectLst/>
                <a:latin typeface="Times New Roman Tj" pitchFamily="18" charset="-52"/>
                <a:ea typeface="Calibri" pitchFamily="34" charset="0"/>
                <a:cs typeface="Times New Roman" pitchFamily="18" charset="0"/>
              </a:rPr>
              <a:t> 25.01.04а</a:t>
            </a:r>
            <a:endParaRPr kumimoji="0" lang="ru-RU" sz="11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Tj" pitchFamily="18" charset="-52"/>
                <a:ea typeface="Calibri" pitchFamily="34" charset="0"/>
                <a:cs typeface="Times New Roman" pitchFamily="18" charset="0"/>
              </a:rPr>
              <a:t>Ном </a:t>
            </a:r>
            <a:r>
              <a:rPr kumimoji="0" lang="ru-RU" sz="1600" b="0" i="0" u="none" strike="noStrike" cap="none" normalizeH="0" baseline="0" dirty="0" err="1" smtClean="0">
                <a:ln>
                  <a:noFill/>
                </a:ln>
                <a:solidFill>
                  <a:schemeClr val="tx1"/>
                </a:solidFill>
                <a:effectLst/>
                <a:latin typeface="Times New Roman Tj" pitchFamily="18" charset="-52"/>
                <a:ea typeface="Calibri" pitchFamily="34" charset="0"/>
                <a:cs typeface="Times New Roman" pitchFamily="18" charset="0"/>
              </a:rPr>
              <a:t>ва</a:t>
            </a:r>
            <a:r>
              <a:rPr kumimoji="0" lang="ru-RU" sz="1600" b="0" i="0" u="none" strike="noStrike" cap="none" normalizeH="0" baseline="0" dirty="0" smtClean="0">
                <a:ln>
                  <a:noFill/>
                </a:ln>
                <a:solidFill>
                  <a:schemeClr val="tx1"/>
                </a:solidFill>
                <a:effectLst/>
                <a:latin typeface="Times New Roman Tj" pitchFamily="18" charset="-52"/>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Tj" pitchFamily="18" charset="-52"/>
                <a:ea typeface="Calibri" pitchFamily="34" charset="0"/>
                <a:cs typeface="Times New Roman" pitchFamily="18" charset="0"/>
              </a:rPr>
              <a:t>насаби</a:t>
            </a:r>
            <a:r>
              <a:rPr kumimoji="0" lang="ru-RU" sz="1600" b="0" i="0" u="none" strike="noStrike" cap="none" normalizeH="0" baseline="0" dirty="0" smtClean="0">
                <a:ln>
                  <a:noFill/>
                </a:ln>
                <a:solidFill>
                  <a:schemeClr val="tx1"/>
                </a:solidFill>
                <a:effectLst/>
                <a:latin typeface="Times New Roman Tj" pitchFamily="18" charset="-52"/>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Tj" pitchFamily="18" charset="-52"/>
                <a:ea typeface="Calibri" pitchFamily="34" charset="0"/>
                <a:cs typeface="Times New Roman" pitchFamily="18" charset="0"/>
              </a:rPr>
              <a:t>омўзгор</a:t>
            </a:r>
            <a:r>
              <a:rPr kumimoji="0" lang="ru-RU" sz="1600" b="0" i="0" u="none" strike="noStrike" cap="none" normalizeH="0" baseline="0" dirty="0" smtClean="0">
                <a:ln>
                  <a:noFill/>
                </a:ln>
                <a:solidFill>
                  <a:schemeClr val="tx1"/>
                </a:solidFill>
                <a:effectLst/>
                <a:latin typeface="Times New Roman Tj" pitchFamily="18" charset="-52"/>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Tj" pitchFamily="18" charset="-52"/>
                <a:ea typeface="Calibri" pitchFamily="34" charset="0"/>
                <a:cs typeface="Times New Roman" pitchFamily="18" charset="0"/>
              </a:rPr>
              <a:t>_</a:t>
            </a:r>
            <a:r>
              <a:rPr kumimoji="0" lang="ru-RU" sz="1600" b="1" i="0" u="sng" strike="noStrike" cap="none" normalizeH="0" baseline="0" dirty="0" err="1" smtClean="0">
                <a:ln>
                  <a:noFill/>
                </a:ln>
                <a:solidFill>
                  <a:schemeClr val="tx1"/>
                </a:solidFill>
                <a:effectLst/>
                <a:latin typeface="Times New Roman Tj" pitchFamily="18" charset="-52"/>
                <a:ea typeface="Calibri" pitchFamily="34" charset="0"/>
                <a:cs typeface="Times New Roman" pitchFamily="18" charset="0"/>
              </a:rPr>
              <a:t>Алиева</a:t>
            </a:r>
            <a:r>
              <a:rPr kumimoji="0" lang="ru-RU" sz="1600" b="1" i="0" u="sng" strike="noStrike" cap="none" normalizeH="0" baseline="0" dirty="0" smtClean="0">
                <a:ln>
                  <a:noFill/>
                </a:ln>
                <a:solidFill>
                  <a:schemeClr val="tx1"/>
                </a:solidFill>
                <a:effectLst/>
                <a:latin typeface="Times New Roman Tj" pitchFamily="18" charset="-52"/>
                <a:ea typeface="Calibri" pitchFamily="34" charset="0"/>
                <a:cs typeface="Times New Roman" pitchFamily="18" charset="0"/>
              </a:rPr>
              <a:t> </a:t>
            </a:r>
            <a:r>
              <a:rPr kumimoji="0" lang="ru-RU" sz="1600" b="1" i="0" u="sng" strike="noStrike" cap="none" normalizeH="0" baseline="0" dirty="0" err="1" smtClean="0">
                <a:ln>
                  <a:noFill/>
                </a:ln>
                <a:solidFill>
                  <a:schemeClr val="tx1"/>
                </a:solidFill>
                <a:effectLst/>
                <a:latin typeface="Times New Roman Tj" pitchFamily="18" charset="-52"/>
                <a:ea typeface="Calibri" pitchFamily="34" charset="0"/>
                <a:cs typeface="Times New Roman" pitchFamily="18" charset="0"/>
              </a:rPr>
              <a:t>Зебо</a:t>
            </a:r>
            <a:r>
              <a:rPr kumimoji="0" lang="ru-RU" sz="1600" b="0" i="0" u="none" strike="noStrike" cap="none" normalizeH="0" baseline="0" dirty="0" err="1" smtClean="0">
                <a:ln>
                  <a:noFill/>
                </a:ln>
                <a:solidFill>
                  <a:schemeClr val="tx1"/>
                </a:solidFill>
                <a:effectLst/>
                <a:latin typeface="Times New Roman Tj" pitchFamily="18" charset="-52"/>
                <a:ea typeface="Calibri" pitchFamily="34" charset="0"/>
                <a:cs typeface="Times New Roman" pitchFamily="18" charset="0"/>
              </a:rPr>
              <a:t>_____________________________________________</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Tj" pitchFamily="18" charset="-52"/>
                <a:ea typeface="Calibri" pitchFamily="34" charset="0"/>
                <a:cs typeface="Times New Roman" pitchFamily="18" charset="0"/>
              </a:rPr>
              <a:t>Миќдори</a:t>
            </a:r>
            <a:r>
              <a:rPr kumimoji="0" lang="ru-RU" sz="1600" b="0" i="0" u="none" strike="noStrike" cap="none" normalizeH="0" baseline="0" dirty="0" smtClean="0">
                <a:ln>
                  <a:noFill/>
                </a:ln>
                <a:solidFill>
                  <a:schemeClr val="tx1"/>
                </a:solidFill>
                <a:effectLst/>
                <a:latin typeface="Times New Roman Tj" pitchFamily="18" charset="-52"/>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Tj" pitchFamily="18" charset="-52"/>
                <a:ea typeface="Calibri" pitchFamily="34" charset="0"/>
                <a:cs typeface="Times New Roman" pitchFamily="18" charset="0"/>
              </a:rPr>
              <a:t>кредитњо</a:t>
            </a:r>
            <a:r>
              <a:rPr kumimoji="0" lang="ru-RU" sz="1600" b="0" i="0" u="none" strike="noStrike" cap="none" normalizeH="0" baseline="0" dirty="0" smtClean="0">
                <a:ln>
                  <a:noFill/>
                </a:ln>
                <a:solidFill>
                  <a:schemeClr val="tx1"/>
                </a:solidFill>
                <a:effectLst/>
                <a:latin typeface="Times New Roman Tj" pitchFamily="18" charset="-52"/>
                <a:ea typeface="Calibri" pitchFamily="34" charset="0"/>
                <a:cs typeface="Times New Roman" pitchFamily="18" charset="0"/>
              </a:rPr>
              <a:t> ___</a:t>
            </a:r>
            <a:r>
              <a:rPr kumimoji="0" lang="ru-RU" sz="1600" b="1" i="0" u="sng" strike="noStrike" cap="none" normalizeH="0" baseline="0" dirty="0" smtClean="0">
                <a:ln>
                  <a:noFill/>
                </a:ln>
                <a:solidFill>
                  <a:schemeClr val="tx1"/>
                </a:solidFill>
                <a:effectLst/>
                <a:latin typeface="Times New Roman Tj" pitchFamily="18" charset="-52"/>
                <a:ea typeface="Calibri" pitchFamily="34" charset="0"/>
                <a:cs typeface="Times New Roman" pitchFamily="18" charset="0"/>
              </a:rPr>
              <a:t>4</a:t>
            </a:r>
            <a:r>
              <a:rPr kumimoji="0" lang="ru-RU" sz="1600" b="0" i="0" u="none" strike="noStrike" cap="none" normalizeH="0" baseline="0" dirty="0" smtClean="0">
                <a:ln>
                  <a:noFill/>
                </a:ln>
                <a:solidFill>
                  <a:schemeClr val="tx1"/>
                </a:solidFill>
                <a:effectLst/>
                <a:latin typeface="Times New Roman Tj" pitchFamily="18" charset="-52"/>
                <a:ea typeface="Calibri" pitchFamily="34" charset="0"/>
                <a:cs typeface="Times New Roman" pitchFamily="18" charset="0"/>
              </a:rPr>
              <a:t>______ </a:t>
            </a:r>
            <a:r>
              <a:rPr kumimoji="0" lang="ru-RU" sz="1600" b="0" i="0" u="none" strike="noStrike" cap="none" normalizeH="0" baseline="0" dirty="0" err="1" smtClean="0">
                <a:ln>
                  <a:noFill/>
                </a:ln>
                <a:solidFill>
                  <a:schemeClr val="tx1"/>
                </a:solidFill>
                <a:effectLst/>
                <a:latin typeface="Times New Roman Tj" pitchFamily="18" charset="-52"/>
                <a:ea typeface="Calibri" pitchFamily="34" charset="0"/>
                <a:cs typeface="Times New Roman" pitchFamily="18" charset="0"/>
              </a:rPr>
              <a:t>соатњои</a:t>
            </a:r>
            <a:r>
              <a:rPr kumimoji="0" lang="ru-RU" sz="1600" b="0" i="0" u="none" strike="noStrike" cap="none" normalizeH="0" baseline="0" dirty="0" smtClean="0">
                <a:ln>
                  <a:noFill/>
                </a:ln>
                <a:solidFill>
                  <a:schemeClr val="tx1"/>
                </a:solidFill>
                <a:effectLst/>
                <a:latin typeface="Times New Roman Tj" pitchFamily="18" charset="-52"/>
                <a:ea typeface="Calibri" pitchFamily="34" charset="0"/>
                <a:cs typeface="Times New Roman" pitchFamily="18" charset="0"/>
              </a:rPr>
              <a:t> КМРУ  аз </a:t>
            </a:r>
            <a:r>
              <a:rPr kumimoji="0" lang="ru-RU" sz="1600" b="0" i="0" u="none" strike="noStrike" cap="none" normalizeH="0" baseline="0" dirty="0" err="1" smtClean="0">
                <a:ln>
                  <a:noFill/>
                </a:ln>
                <a:solidFill>
                  <a:schemeClr val="tx1"/>
                </a:solidFill>
                <a:effectLst/>
                <a:latin typeface="Times New Roman Tj" pitchFamily="18" charset="-52"/>
                <a:ea typeface="Calibri" pitchFamily="34" charset="0"/>
                <a:cs typeface="Times New Roman" pitchFamily="18" charset="0"/>
              </a:rPr>
              <a:t>рўи</a:t>
            </a:r>
            <a:r>
              <a:rPr kumimoji="0" lang="ru-RU" sz="1600" b="0" i="0" u="none" strike="noStrike" cap="none" normalizeH="0" baseline="0" dirty="0" smtClean="0">
                <a:ln>
                  <a:noFill/>
                </a:ln>
                <a:solidFill>
                  <a:schemeClr val="tx1"/>
                </a:solidFill>
                <a:effectLst/>
                <a:latin typeface="Times New Roman Tj" pitchFamily="18" charset="-52"/>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Tj" pitchFamily="18" charset="-52"/>
                <a:ea typeface="Calibri" pitchFamily="34" charset="0"/>
                <a:cs typeface="Times New Roman" pitchFamily="18" charset="0"/>
              </a:rPr>
              <a:t>наќша</a:t>
            </a:r>
            <a:r>
              <a:rPr kumimoji="0" lang="ru-RU" sz="1600" b="0" i="0" u="none" strike="noStrike" cap="none" normalizeH="0" baseline="0" dirty="0" smtClean="0">
                <a:ln>
                  <a:noFill/>
                </a:ln>
                <a:solidFill>
                  <a:schemeClr val="tx1"/>
                </a:solidFill>
                <a:effectLst/>
                <a:latin typeface="Times New Roman Tj" pitchFamily="18" charset="-52"/>
                <a:ea typeface="Calibri" pitchFamily="34" charset="0"/>
                <a:cs typeface="Times New Roman" pitchFamily="18" charset="0"/>
              </a:rPr>
              <a:t> дар </a:t>
            </a:r>
            <a:r>
              <a:rPr kumimoji="0" lang="ru-RU" sz="1600" b="0" i="0" u="none" strike="noStrike" cap="none" normalizeH="0" baseline="0" dirty="0" err="1" smtClean="0">
                <a:ln>
                  <a:noFill/>
                </a:ln>
                <a:solidFill>
                  <a:schemeClr val="tx1"/>
                </a:solidFill>
                <a:effectLst/>
                <a:latin typeface="Times New Roman Tj" pitchFamily="18" charset="-52"/>
                <a:ea typeface="Calibri" pitchFamily="34" charset="0"/>
                <a:cs typeface="Times New Roman" pitchFamily="18" charset="0"/>
              </a:rPr>
              <a:t>нимсолаи</a:t>
            </a:r>
            <a:r>
              <a:rPr kumimoji="0" lang="ru-RU" sz="1600" b="0" i="0" u="none" strike="noStrike" cap="none" normalizeH="0" baseline="0" dirty="0" smtClean="0">
                <a:ln>
                  <a:noFill/>
                </a:ln>
                <a:solidFill>
                  <a:schemeClr val="tx1"/>
                </a:solidFill>
                <a:effectLst/>
                <a:latin typeface="Times New Roman Tj" pitchFamily="18" charset="-52"/>
                <a:ea typeface="Calibri" pitchFamily="34" charset="0"/>
                <a:cs typeface="Times New Roman" pitchFamily="18" charset="0"/>
              </a:rPr>
              <a:t> ____</a:t>
            </a:r>
            <a:r>
              <a:rPr kumimoji="0" lang="ru-RU" sz="1600" b="1" i="0" u="sng" strike="noStrike" cap="none" normalizeH="0" baseline="0" dirty="0" smtClean="0">
                <a:ln>
                  <a:noFill/>
                </a:ln>
                <a:solidFill>
                  <a:schemeClr val="tx1"/>
                </a:solidFill>
                <a:effectLst/>
                <a:latin typeface="Times New Roman Tj" pitchFamily="18" charset="-52"/>
                <a:ea typeface="Calibri" pitchFamily="34" charset="0"/>
                <a:cs typeface="Times New Roman" pitchFamily="18" charset="0"/>
              </a:rPr>
              <a:t>2</a:t>
            </a:r>
            <a:r>
              <a:rPr kumimoji="0" lang="ru-RU" sz="1600" b="0" i="0" u="none" strike="noStrike" cap="none" normalizeH="0" baseline="0" dirty="0" smtClean="0">
                <a:ln>
                  <a:noFill/>
                </a:ln>
                <a:solidFill>
                  <a:schemeClr val="tx1"/>
                </a:solidFill>
                <a:effectLst/>
                <a:latin typeface="Times New Roman Tj" pitchFamily="18" charset="-52"/>
                <a:ea typeface="Calibri" pitchFamily="34" charset="0"/>
                <a:cs typeface="Times New Roman" pitchFamily="18" charset="0"/>
              </a:rPr>
              <a:t>______</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Рисунок 2" descr="C:\Documents and Settings\Abit2011\Рабочий стол\1\ЛОГОТИПИ ДОНИШГОХ нав_1.png"/>
          <p:cNvPicPr>
            <a:picLocks noChangeAspect="1" noChangeArrowheads="1"/>
          </p:cNvPicPr>
          <p:nvPr/>
        </p:nvPicPr>
        <p:blipFill>
          <a:blip r:embed="rId2"/>
          <a:srcRect/>
          <a:stretch>
            <a:fillRect/>
          </a:stretch>
        </p:blipFill>
        <p:spPr bwMode="auto">
          <a:xfrm>
            <a:off x="160559" y="-38100"/>
            <a:ext cx="417600" cy="412070"/>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0" y="14288"/>
            <a:ext cx="9144000" cy="385762"/>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a:solidFill>
                  <a:srgbClr val="FFFFFF"/>
                </a:solidFill>
                <a:latin typeface="Times New Roman Tj" pitchFamily="18" charset="-52"/>
              </a:rPr>
              <a:t>                ДОНИШГОЊИ ДАВЛАТИИ ТИЉОРАТИ ТОЉИКИСТОН</a:t>
            </a:r>
          </a:p>
          <a:p>
            <a:endParaRPr lang="ru-RU" sz="2000" dirty="0"/>
          </a:p>
        </p:txBody>
      </p:sp>
      <p:sp>
        <p:nvSpPr>
          <p:cNvPr id="4" name="Rectangle 5"/>
          <p:cNvSpPr>
            <a:spLocks noChangeArrowheads="1"/>
          </p:cNvSpPr>
          <p:nvPr/>
        </p:nvSpPr>
        <p:spPr bwMode="auto">
          <a:xfrm>
            <a:off x="0" y="6443660"/>
            <a:ext cx="9144000" cy="414340"/>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smtClean="0">
                <a:solidFill>
                  <a:srgbClr val="FFFFFF"/>
                </a:solidFill>
                <a:latin typeface="Times New Roman Tj" pitchFamily="18" charset="-52"/>
              </a:rPr>
              <a:t>ДУШАНБЕ – 2015 </a:t>
            </a:r>
          </a:p>
          <a:p>
            <a:endParaRPr lang="ru-RU" sz="2000" dirty="0"/>
          </a:p>
        </p:txBody>
      </p:sp>
      <p:pic>
        <p:nvPicPr>
          <p:cNvPr id="2" name="Рисунок 1"/>
          <p:cNvPicPr>
            <a:picLocks noChangeAspect="1"/>
          </p:cNvPicPr>
          <p:nvPr/>
        </p:nvPicPr>
        <p:blipFill rotWithShape="1">
          <a:blip r:embed="rId2"/>
          <a:srcRect t="7664" b="7276"/>
          <a:stretch/>
        </p:blipFill>
        <p:spPr>
          <a:xfrm>
            <a:off x="-1" y="620688"/>
            <a:ext cx="9144001" cy="5472608"/>
          </a:xfrm>
          <a:prstGeom prst="rect">
            <a:avLst/>
          </a:prstGeom>
        </p:spPr>
      </p:pic>
      <p:pic>
        <p:nvPicPr>
          <p:cNvPr id="7" name="Рисунок 2" descr="C:\Documents and Settings\Abit2011\Рабочий стол\1\ЛОГОТИПИ ДОНИШГОХ нав_1.png"/>
          <p:cNvPicPr>
            <a:picLocks noChangeAspect="1" noChangeArrowheads="1"/>
          </p:cNvPicPr>
          <p:nvPr/>
        </p:nvPicPr>
        <p:blipFill>
          <a:blip r:embed="rId3"/>
          <a:srcRect/>
          <a:stretch>
            <a:fillRect/>
          </a:stretch>
        </p:blipFill>
        <p:spPr bwMode="auto">
          <a:xfrm>
            <a:off x="160559" y="0"/>
            <a:ext cx="417600" cy="41207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descr="C:\Documents and Settings\Abit2011\Рабочий стол\Хисоботи ректор\4.jpg"/>
          <p:cNvPicPr>
            <a:picLocks noChangeAspect="1" noChangeArrowheads="1"/>
          </p:cNvPicPr>
          <p:nvPr/>
        </p:nvPicPr>
        <p:blipFill>
          <a:blip r:embed="rId2"/>
          <a:srcRect/>
          <a:stretch>
            <a:fillRect/>
          </a:stretch>
        </p:blipFill>
        <p:spPr bwMode="auto">
          <a:xfrm>
            <a:off x="142844" y="1928802"/>
            <a:ext cx="4357718" cy="3429024"/>
          </a:xfrm>
          <a:prstGeom prst="rect">
            <a:avLst/>
          </a:prstGeom>
          <a:noFill/>
          <a:ln w="76200">
            <a:solidFill>
              <a:srgbClr val="7DA0D0"/>
            </a:solidFill>
            <a:miter lim="800000"/>
            <a:headEnd/>
            <a:tailEnd/>
          </a:ln>
        </p:spPr>
      </p:pic>
      <p:pic>
        <p:nvPicPr>
          <p:cNvPr id="21508" name="Picture 3" descr="C:\Documents and Settings\Abit2011\Рабочий стол\Хисоботи ректор\4 001.jpg"/>
          <p:cNvPicPr>
            <a:picLocks noChangeAspect="1" noChangeArrowheads="1"/>
          </p:cNvPicPr>
          <p:nvPr/>
        </p:nvPicPr>
        <p:blipFill>
          <a:blip r:embed="rId3"/>
          <a:srcRect/>
          <a:stretch>
            <a:fillRect/>
          </a:stretch>
        </p:blipFill>
        <p:spPr bwMode="auto">
          <a:xfrm>
            <a:off x="4714876" y="1928802"/>
            <a:ext cx="4286279" cy="3429024"/>
          </a:xfrm>
          <a:prstGeom prst="rect">
            <a:avLst/>
          </a:prstGeom>
          <a:noFill/>
          <a:ln w="76200">
            <a:solidFill>
              <a:srgbClr val="7DA0D0"/>
            </a:solidFill>
            <a:miter lim="800000"/>
            <a:headEnd/>
            <a:tailEnd/>
          </a:ln>
        </p:spPr>
      </p:pic>
      <p:sp>
        <p:nvSpPr>
          <p:cNvPr id="21509" name="Rectangle 5"/>
          <p:cNvSpPr>
            <a:spLocks noChangeArrowheads="1"/>
          </p:cNvSpPr>
          <p:nvPr/>
        </p:nvSpPr>
        <p:spPr bwMode="auto">
          <a:xfrm>
            <a:off x="0" y="14288"/>
            <a:ext cx="9144000" cy="385762"/>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a:solidFill>
                  <a:srgbClr val="FFFFFF"/>
                </a:solidFill>
                <a:latin typeface="Times New Roman Tj" pitchFamily="18" charset="-52"/>
              </a:rPr>
              <a:t>                ДОНИШГОЊИ ДАВЛАТИИ ТИЉОРАТИ ТОЉИКИСТОН</a:t>
            </a:r>
          </a:p>
          <a:p>
            <a:endParaRPr lang="ru-RU" sz="2000"/>
          </a:p>
        </p:txBody>
      </p:sp>
      <p:sp>
        <p:nvSpPr>
          <p:cNvPr id="7" name="Rectangle 5"/>
          <p:cNvSpPr>
            <a:spLocks noChangeArrowheads="1"/>
          </p:cNvSpPr>
          <p:nvPr/>
        </p:nvSpPr>
        <p:spPr bwMode="auto">
          <a:xfrm>
            <a:off x="0" y="6443660"/>
            <a:ext cx="9144000" cy="414340"/>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smtClean="0">
                <a:solidFill>
                  <a:srgbClr val="FFFFFF"/>
                </a:solidFill>
                <a:latin typeface="Times New Roman Tj" pitchFamily="18" charset="-52"/>
              </a:rPr>
              <a:t>ДУШАНБЕ – 2015 </a:t>
            </a:r>
          </a:p>
          <a:p>
            <a:endParaRPr lang="ru-RU" sz="2000" dirty="0"/>
          </a:p>
        </p:txBody>
      </p:sp>
      <p:pic>
        <p:nvPicPr>
          <p:cNvPr id="9" name="Рисунок 2" descr="C:\Documents and Settings\Abit2011\Рабочий стол\1\ЛОГОТИПИ ДОНИШГОХ нав_1.png"/>
          <p:cNvPicPr>
            <a:picLocks noChangeAspect="1" noChangeArrowheads="1"/>
          </p:cNvPicPr>
          <p:nvPr/>
        </p:nvPicPr>
        <p:blipFill>
          <a:blip r:embed="rId4"/>
          <a:srcRect/>
          <a:stretch>
            <a:fillRect/>
          </a:stretch>
        </p:blipFill>
        <p:spPr bwMode="auto">
          <a:xfrm>
            <a:off x="160559" y="0"/>
            <a:ext cx="417600" cy="412070"/>
          </a:xfrm>
          <a:prstGeom prst="rect">
            <a:avLst/>
          </a:prstGeom>
          <a:noFill/>
          <a:ln w="9525">
            <a:noFill/>
            <a:miter lim="800000"/>
            <a:headEnd/>
            <a:tailEnd/>
          </a:ln>
        </p:spPr>
      </p:pic>
    </p:spTree>
  </p:cSld>
  <p:clrMapOvr>
    <a:masterClrMapping/>
  </p:clrMapOvr>
  <p:transition>
    <p:split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5720" y="1643050"/>
            <a:ext cx="8501122" cy="4429156"/>
          </a:xfrm>
        </p:spPr>
        <p:txBody>
          <a:bodyPr>
            <a:normAutofit fontScale="70000" lnSpcReduction="20000"/>
          </a:bodyPr>
          <a:lstStyle/>
          <a:p>
            <a:pPr marL="269875" lvl="0" indent="-269875" algn="just">
              <a:buFont typeface="Wingdings" pitchFamily="2" charset="2"/>
              <a:buChar char="Ø"/>
              <a:defRPr/>
            </a:pPr>
            <a:r>
              <a:rPr lang="ru-RU" sz="2800" dirty="0" err="1" smtClean="0">
                <a:solidFill>
                  <a:schemeClr val="tx1"/>
                </a:solidFill>
                <a:latin typeface="Times New Roman Tj" pitchFamily="18" charset="-52"/>
              </a:rPr>
              <a:t>Лоињаи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Коркарди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стратегияи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рушди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мактабњои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олї</a:t>
            </a:r>
            <a:r>
              <a:rPr lang="ru-RU" sz="2800" dirty="0" smtClean="0">
                <a:solidFill>
                  <a:schemeClr val="tx1"/>
                </a:solidFill>
                <a:latin typeface="Times New Roman Tj" pitchFamily="18" charset="-52"/>
              </a:rPr>
              <a:t> дар </a:t>
            </a:r>
            <a:r>
              <a:rPr lang="ru-RU" sz="2800" dirty="0" err="1" smtClean="0">
                <a:solidFill>
                  <a:schemeClr val="tx1"/>
                </a:solidFill>
                <a:latin typeface="Times New Roman Tj" pitchFamily="18" charset="-52"/>
              </a:rPr>
              <a:t>шароити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љањонишавї</a:t>
            </a:r>
            <a:r>
              <a:rPr lang="ru-RU" sz="2800" dirty="0" smtClean="0">
                <a:solidFill>
                  <a:schemeClr val="tx1"/>
                </a:solidFill>
                <a:latin typeface="Times New Roman Tj" pitchFamily="18" charset="-52"/>
              </a:rPr>
              <a:t>», (2011); </a:t>
            </a:r>
            <a:r>
              <a:rPr lang="ru-RU" sz="2800" dirty="0" err="1" smtClean="0">
                <a:solidFill>
                  <a:schemeClr val="tx1"/>
                </a:solidFill>
                <a:latin typeface="Times New Roman Tj" pitchFamily="18" charset="-52"/>
              </a:rPr>
              <a:t>њамоњангсози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лоиња</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дотсент</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Сангинов</a:t>
            </a:r>
            <a:r>
              <a:rPr lang="ru-RU" sz="2800" dirty="0" smtClean="0">
                <a:solidFill>
                  <a:schemeClr val="tx1"/>
                </a:solidFill>
                <a:latin typeface="Times New Roman Tj" pitchFamily="18" charset="-52"/>
              </a:rPr>
              <a:t> Н. С.;</a:t>
            </a:r>
          </a:p>
          <a:p>
            <a:pPr marL="269875" lvl="0" indent="-269875" algn="just">
              <a:buFont typeface="Wingdings" pitchFamily="2" charset="2"/>
              <a:buChar char="Ø"/>
              <a:defRPr/>
            </a:pPr>
            <a:r>
              <a:rPr lang="ru-RU" sz="2800" dirty="0" err="1" smtClean="0">
                <a:solidFill>
                  <a:schemeClr val="tx1"/>
                </a:solidFill>
                <a:latin typeface="Times New Roman Tj" pitchFamily="18" charset="-52"/>
              </a:rPr>
              <a:t>Лоињаи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Идоракунии</a:t>
            </a:r>
            <a:r>
              <a:rPr lang="ru-RU" sz="2800" dirty="0" smtClean="0">
                <a:solidFill>
                  <a:schemeClr val="tx1"/>
                </a:solidFill>
                <a:latin typeface="Times New Roman Tj" pitchFamily="18" charset="-52"/>
              </a:rPr>
              <a:t> стратегии </a:t>
            </a:r>
            <a:r>
              <a:rPr lang="ru-RU" sz="2800" dirty="0" err="1" smtClean="0">
                <a:solidFill>
                  <a:schemeClr val="tx1"/>
                </a:solidFill>
                <a:latin typeface="Times New Roman Tj" pitchFamily="18" charset="-52"/>
              </a:rPr>
              <a:t>муассисањои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тањсилоти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олии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касбї</a:t>
            </a:r>
            <a:r>
              <a:rPr lang="ru-RU" sz="2800" dirty="0" smtClean="0">
                <a:solidFill>
                  <a:schemeClr val="tx1"/>
                </a:solidFill>
                <a:latin typeface="Times New Roman Tj" pitchFamily="18" charset="-52"/>
              </a:rPr>
              <a:t>», 2011-2014; </a:t>
            </a:r>
            <a:r>
              <a:rPr lang="ru-RU" sz="2800" dirty="0" err="1" smtClean="0">
                <a:solidFill>
                  <a:schemeClr val="tx1"/>
                </a:solidFill>
                <a:latin typeface="Times New Roman Tj" pitchFamily="18" charset="-52"/>
              </a:rPr>
              <a:t>њамоњангсози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лоиња</a:t>
            </a:r>
            <a:r>
              <a:rPr lang="ru-RU" sz="2800" dirty="0" smtClean="0">
                <a:solidFill>
                  <a:schemeClr val="tx1"/>
                </a:solidFill>
                <a:latin typeface="Times New Roman Tj" pitchFamily="18" charset="-52"/>
              </a:rPr>
              <a:t> профессор </a:t>
            </a:r>
            <a:r>
              <a:rPr lang="ru-RU" sz="2800" dirty="0" err="1" smtClean="0">
                <a:solidFill>
                  <a:schemeClr val="tx1"/>
                </a:solidFill>
                <a:latin typeface="Times New Roman Tj" pitchFamily="18" charset="-52"/>
              </a:rPr>
              <a:t>Њабибов</a:t>
            </a:r>
            <a:r>
              <a:rPr lang="ru-RU" sz="2800" dirty="0" smtClean="0">
                <a:solidFill>
                  <a:schemeClr val="tx1"/>
                </a:solidFill>
                <a:latin typeface="Times New Roman Tj" pitchFamily="18" charset="-52"/>
              </a:rPr>
              <a:t> С.Њ.;</a:t>
            </a:r>
          </a:p>
          <a:p>
            <a:pPr marL="269875" lvl="0" indent="-269875" algn="just">
              <a:buFont typeface="Wingdings" pitchFamily="2" charset="2"/>
              <a:buChar char="Ø"/>
              <a:defRPr/>
            </a:pPr>
            <a:r>
              <a:rPr lang="ru-RU" sz="2800" dirty="0" err="1" smtClean="0">
                <a:solidFill>
                  <a:schemeClr val="tx1"/>
                </a:solidFill>
                <a:latin typeface="Times New Roman Tj" pitchFamily="18" charset="-52"/>
              </a:rPr>
              <a:t>Лоињаи</a:t>
            </a:r>
            <a:r>
              <a:rPr lang="en-US" sz="2800" dirty="0" smtClean="0">
                <a:solidFill>
                  <a:schemeClr val="tx1"/>
                </a:solidFill>
              </a:rPr>
              <a:t> «</a:t>
            </a:r>
            <a:r>
              <a:rPr lang="ru-RU" sz="2800" dirty="0" err="1" smtClean="0">
                <a:solidFill>
                  <a:schemeClr val="tx1"/>
                </a:solidFill>
                <a:latin typeface="Times New Roman Tj" pitchFamily="18" charset="-52"/>
              </a:rPr>
              <a:t>Тюнинг</a:t>
            </a:r>
            <a:r>
              <a:rPr lang="en-US" sz="2800" dirty="0" smtClean="0">
                <a:solidFill>
                  <a:schemeClr val="tx1"/>
                </a:solidFill>
              </a:rPr>
              <a:t>: </a:t>
            </a:r>
            <a:r>
              <a:rPr lang="ru-RU" sz="2800" dirty="0" smtClean="0">
                <a:solidFill>
                  <a:schemeClr val="tx1"/>
                </a:solidFill>
                <a:latin typeface="Times New Roman Tj" pitchFamily="18" charset="-52"/>
              </a:rPr>
              <a:t>аз </a:t>
            </a:r>
            <a:r>
              <a:rPr lang="ru-RU" sz="2800" dirty="0" err="1" smtClean="0">
                <a:solidFill>
                  <a:schemeClr val="tx1"/>
                </a:solidFill>
                <a:latin typeface="Times New Roman Tj" pitchFamily="18" charset="-52"/>
              </a:rPr>
              <a:t>рўи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самти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фазои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Осиёи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Марказии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тањсилот</a:t>
            </a:r>
            <a:r>
              <a:rPr lang="en-US" sz="2800" dirty="0" smtClean="0">
                <a:solidFill>
                  <a:schemeClr val="tx1"/>
                </a:solidFill>
              </a:rPr>
              <a:t>», (2011-2014),</a:t>
            </a:r>
            <a:r>
              <a:rPr lang="ru-RU" sz="2800" dirty="0" smtClean="0">
                <a:solidFill>
                  <a:schemeClr val="tx1"/>
                </a:solidFill>
              </a:rPr>
              <a:t> </a:t>
            </a:r>
            <a:r>
              <a:rPr lang="ru-RU" sz="2800" dirty="0" err="1" smtClean="0">
                <a:solidFill>
                  <a:schemeClr val="tx1"/>
                </a:solidFill>
                <a:latin typeface="Times New Roman Tj" pitchFamily="18" charset="-52"/>
              </a:rPr>
              <a:t>њамоњангсози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лоиња</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дотсент</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Ќодирова</a:t>
            </a:r>
            <a:r>
              <a:rPr lang="ru-RU" sz="2800" dirty="0" smtClean="0">
                <a:solidFill>
                  <a:schemeClr val="tx1"/>
                </a:solidFill>
                <a:latin typeface="Times New Roman Tj" pitchFamily="18" charset="-52"/>
              </a:rPr>
              <a:t> З</a:t>
            </a:r>
            <a:r>
              <a:rPr lang="en-US" sz="2800" dirty="0" smtClean="0">
                <a:solidFill>
                  <a:schemeClr val="tx1"/>
                </a:solidFill>
              </a:rPr>
              <a:t>.</a:t>
            </a:r>
            <a:r>
              <a:rPr lang="ru-RU" sz="2800" dirty="0" smtClean="0">
                <a:solidFill>
                  <a:schemeClr val="tx1"/>
                </a:solidFill>
                <a:latin typeface="Times New Roman Tj" pitchFamily="18" charset="-52"/>
              </a:rPr>
              <a:t>Њ</a:t>
            </a:r>
            <a:r>
              <a:rPr lang="en-US" sz="2800" dirty="0" smtClean="0">
                <a:solidFill>
                  <a:schemeClr val="tx1"/>
                </a:solidFill>
              </a:rPr>
              <a:t>.;</a:t>
            </a:r>
            <a:endParaRPr lang="ru-RU" sz="2800" dirty="0" smtClean="0">
              <a:solidFill>
                <a:schemeClr val="tx1"/>
              </a:solidFill>
              <a:latin typeface="Times New Roman Tj" pitchFamily="18" charset="-52"/>
            </a:endParaRPr>
          </a:p>
          <a:p>
            <a:pPr marL="269875" lvl="0" indent="-269875" algn="just">
              <a:buFont typeface="Wingdings" pitchFamily="2" charset="2"/>
              <a:buChar char="Ø"/>
              <a:defRPr/>
            </a:pPr>
            <a:r>
              <a:rPr lang="ru-RU" sz="2800" dirty="0" err="1" smtClean="0">
                <a:solidFill>
                  <a:schemeClr val="tx1"/>
                </a:solidFill>
                <a:latin typeface="Times New Roman Tj" pitchFamily="18" charset="-52"/>
              </a:rPr>
              <a:t>Лоињаи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Фазои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ягонаи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тањсилоти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Осиёи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Марказї</a:t>
            </a:r>
            <a:r>
              <a:rPr lang="ru-RU" sz="2800" dirty="0" smtClean="0">
                <a:solidFill>
                  <a:schemeClr val="tx1"/>
                </a:solidFill>
                <a:latin typeface="Times New Roman Tj" pitchFamily="18" charset="-52"/>
              </a:rPr>
              <a:t>», (2013-2015), </a:t>
            </a:r>
            <a:r>
              <a:rPr lang="ru-RU" sz="2800" dirty="0" err="1" smtClean="0">
                <a:solidFill>
                  <a:schemeClr val="tx1"/>
                </a:solidFill>
                <a:latin typeface="Times New Roman Tj" pitchFamily="18" charset="-52"/>
              </a:rPr>
              <a:t>њамоњангсозонии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лоиња</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дотсентон</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Сангинов</a:t>
            </a:r>
            <a:r>
              <a:rPr lang="ru-RU" sz="2800" dirty="0" smtClean="0">
                <a:solidFill>
                  <a:schemeClr val="tx1"/>
                </a:solidFill>
                <a:latin typeface="Times New Roman Tj" pitchFamily="18" charset="-52"/>
              </a:rPr>
              <a:t> Н.С. </a:t>
            </a:r>
            <a:r>
              <a:rPr lang="ru-RU" sz="2800" dirty="0" err="1" smtClean="0">
                <a:solidFill>
                  <a:schemeClr val="tx1"/>
                </a:solidFill>
                <a:latin typeface="Times New Roman Tj" pitchFamily="18" charset="-52"/>
              </a:rPr>
              <a:t>ва</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Ќодирова</a:t>
            </a:r>
            <a:r>
              <a:rPr lang="ru-RU" sz="2800" dirty="0" smtClean="0">
                <a:solidFill>
                  <a:schemeClr val="tx1"/>
                </a:solidFill>
                <a:latin typeface="Times New Roman Tj" pitchFamily="18" charset="-52"/>
              </a:rPr>
              <a:t> З.Њ.;</a:t>
            </a:r>
          </a:p>
          <a:p>
            <a:pPr marL="269875" lvl="0" indent="-269875" algn="just">
              <a:buFont typeface="Wingdings" pitchFamily="2" charset="2"/>
              <a:buChar char="Ø"/>
              <a:defRPr/>
            </a:pPr>
            <a:r>
              <a:rPr lang="ru-RU" sz="2800" dirty="0" err="1" smtClean="0">
                <a:solidFill>
                  <a:schemeClr val="tx1"/>
                </a:solidFill>
                <a:latin typeface="Times New Roman Tj" pitchFamily="18" charset="-52"/>
              </a:rPr>
              <a:t>Лоињаи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Менељменти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тањсилот</a:t>
            </a:r>
            <a:r>
              <a:rPr lang="ru-RU" sz="2800" dirty="0" smtClean="0">
                <a:solidFill>
                  <a:schemeClr val="tx1"/>
                </a:solidFill>
                <a:latin typeface="Times New Roman Tj" pitchFamily="18" charset="-52"/>
              </a:rPr>
              <a:t> дар </a:t>
            </a:r>
            <a:r>
              <a:rPr lang="ru-RU" sz="2800" dirty="0" err="1" smtClean="0">
                <a:solidFill>
                  <a:schemeClr val="tx1"/>
                </a:solidFill>
                <a:latin typeface="Times New Roman Tj" pitchFamily="18" charset="-52"/>
              </a:rPr>
              <a:t>Осиёи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Марказї</a:t>
            </a:r>
            <a:r>
              <a:rPr lang="ru-RU" sz="2800" dirty="0" smtClean="0">
                <a:solidFill>
                  <a:schemeClr val="tx1"/>
                </a:solidFill>
                <a:latin typeface="Times New Roman Tj" pitchFamily="18" charset="-52"/>
              </a:rPr>
              <a:t>», (2011-2014), </a:t>
            </a:r>
            <a:r>
              <a:rPr lang="ru-RU" sz="2800" dirty="0" err="1" smtClean="0">
                <a:solidFill>
                  <a:schemeClr val="tx1"/>
                </a:solidFill>
                <a:latin typeface="Times New Roman Tj" pitchFamily="18" charset="-52"/>
              </a:rPr>
              <a:t>њамоњангсози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лоиња</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дотсент</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Сангинов</a:t>
            </a:r>
            <a:r>
              <a:rPr lang="ru-RU" sz="2800" dirty="0" smtClean="0">
                <a:solidFill>
                  <a:schemeClr val="tx1"/>
                </a:solidFill>
                <a:latin typeface="Times New Roman Tj" pitchFamily="18" charset="-52"/>
              </a:rPr>
              <a:t> Н. С.;</a:t>
            </a:r>
          </a:p>
          <a:p>
            <a:pPr marL="269875" lvl="0" indent="-269875" algn="just">
              <a:buFont typeface="Wingdings" pitchFamily="2" charset="2"/>
              <a:buChar char="Ø"/>
              <a:defRPr/>
            </a:pPr>
            <a:r>
              <a:rPr lang="ru-RU" sz="2800" dirty="0" err="1" smtClean="0">
                <a:solidFill>
                  <a:schemeClr val="tx1"/>
                </a:solidFill>
                <a:latin typeface="Times New Roman Tj" pitchFamily="18" charset="-52"/>
              </a:rPr>
              <a:t>Лоињаи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Баландбардории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самаранокии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њамкорињои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мактабњои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олї</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ва</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субъектњои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бозори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мењнат</a:t>
            </a:r>
            <a:r>
              <a:rPr lang="ru-RU" sz="2800" dirty="0" smtClean="0">
                <a:solidFill>
                  <a:schemeClr val="tx1"/>
                </a:solidFill>
                <a:latin typeface="Times New Roman Tj" pitchFamily="18" charset="-52"/>
              </a:rPr>
              <a:t>» (2014-2015), </a:t>
            </a:r>
            <a:r>
              <a:rPr lang="ru-RU" sz="2800" dirty="0" err="1" smtClean="0">
                <a:solidFill>
                  <a:schemeClr val="tx1"/>
                </a:solidFill>
                <a:latin typeface="Times New Roman Tj" pitchFamily="18" charset="-52"/>
              </a:rPr>
              <a:t>њамоњангсози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лоиња</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дотсент</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Сангинов</a:t>
            </a:r>
            <a:r>
              <a:rPr lang="ru-RU" sz="2800" dirty="0" smtClean="0">
                <a:solidFill>
                  <a:schemeClr val="tx1"/>
                </a:solidFill>
                <a:latin typeface="Times New Roman Tj" pitchFamily="18" charset="-52"/>
              </a:rPr>
              <a:t> Н. С.;</a:t>
            </a:r>
          </a:p>
          <a:p>
            <a:pPr marL="269875" indent="-269875" algn="just">
              <a:buFont typeface="Wingdings" pitchFamily="2" charset="2"/>
              <a:buChar char="Ø"/>
              <a:defRPr/>
            </a:pPr>
            <a:r>
              <a:rPr lang="ru-RU" sz="2800" dirty="0" err="1" smtClean="0">
                <a:solidFill>
                  <a:schemeClr val="tx1"/>
                </a:solidFill>
                <a:latin typeface="Times New Roman Tj" pitchFamily="18" charset="-52"/>
              </a:rPr>
              <a:t>Лоињаи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Омўзиш</a:t>
            </a:r>
            <a:r>
              <a:rPr lang="ru-RU" sz="2800" dirty="0" smtClean="0">
                <a:solidFill>
                  <a:schemeClr val="tx1"/>
                </a:solidFill>
                <a:latin typeface="Times New Roman Tj" pitchFamily="18" charset="-52"/>
              </a:rPr>
              <a:t> дар </a:t>
            </a:r>
            <a:r>
              <a:rPr lang="ru-RU" sz="2800" dirty="0" err="1" smtClean="0">
                <a:solidFill>
                  <a:schemeClr val="tx1"/>
                </a:solidFill>
                <a:latin typeface="Times New Roman Tj" pitchFamily="18" charset="-52"/>
              </a:rPr>
              <a:t>тули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њаёт</a:t>
            </a:r>
            <a:r>
              <a:rPr lang="ru-RU" sz="2800" dirty="0" smtClean="0">
                <a:solidFill>
                  <a:schemeClr val="tx1"/>
                </a:solidFill>
                <a:latin typeface="Times New Roman Tj" pitchFamily="18" charset="-52"/>
              </a:rPr>
              <a:t>», </a:t>
            </a:r>
            <a:r>
              <a:rPr lang="en-US" sz="2800" dirty="0" smtClean="0">
                <a:solidFill>
                  <a:schemeClr val="tx1"/>
                </a:solidFill>
              </a:rPr>
              <a:t>UNICO</a:t>
            </a:r>
            <a:r>
              <a:rPr lang="ru-RU" sz="2800" dirty="0" smtClean="0">
                <a:solidFill>
                  <a:schemeClr val="tx1"/>
                </a:solidFill>
                <a:latin typeface="Times New Roman Tj" pitchFamily="18" charset="-52"/>
              </a:rPr>
              <a:t>, (2014-2016) </a:t>
            </a:r>
            <a:r>
              <a:rPr lang="ru-RU" sz="2800" dirty="0" err="1" smtClean="0">
                <a:solidFill>
                  <a:schemeClr val="tx1"/>
                </a:solidFill>
                <a:latin typeface="Times New Roman Tj" pitchFamily="18" charset="-52"/>
              </a:rPr>
              <a:t>њамоњангсози</a:t>
            </a:r>
            <a:r>
              <a:rPr lang="ru-RU" sz="2800" dirty="0" smtClean="0">
                <a:solidFill>
                  <a:schemeClr val="tx1"/>
                </a:solidFill>
                <a:latin typeface="Times New Roman Tj" pitchFamily="18" charset="-52"/>
              </a:rPr>
              <a:t> </a:t>
            </a:r>
            <a:r>
              <a:rPr lang="ru-RU" sz="2800" dirty="0" err="1" smtClean="0">
                <a:solidFill>
                  <a:schemeClr val="tx1"/>
                </a:solidFill>
                <a:latin typeface="Times New Roman Tj" pitchFamily="18" charset="-52"/>
              </a:rPr>
              <a:t>лоиња</a:t>
            </a:r>
            <a:r>
              <a:rPr lang="ru-RU" sz="2800" dirty="0" smtClean="0">
                <a:solidFill>
                  <a:schemeClr val="tx1"/>
                </a:solidFill>
                <a:latin typeface="Times New Roman Tj" pitchFamily="18" charset="-52"/>
              </a:rPr>
              <a:t> аспирант  </a:t>
            </a:r>
            <a:r>
              <a:rPr lang="ru-RU" sz="2800" dirty="0" err="1" smtClean="0">
                <a:solidFill>
                  <a:schemeClr val="tx1"/>
                </a:solidFill>
                <a:latin typeface="Times New Roman Tj" pitchFamily="18" charset="-52"/>
              </a:rPr>
              <a:t>Султонов</a:t>
            </a:r>
            <a:r>
              <a:rPr lang="ru-RU" sz="2800" dirty="0" smtClean="0">
                <a:solidFill>
                  <a:schemeClr val="tx1"/>
                </a:solidFill>
                <a:latin typeface="Times New Roman Tj" pitchFamily="18" charset="-52"/>
              </a:rPr>
              <a:t> З.</a:t>
            </a:r>
          </a:p>
          <a:p>
            <a:endParaRPr lang="ru-RU" sz="2800" dirty="0"/>
          </a:p>
        </p:txBody>
      </p:sp>
      <p:sp>
        <p:nvSpPr>
          <p:cNvPr id="4" name="Rectangle 5"/>
          <p:cNvSpPr>
            <a:spLocks noChangeArrowheads="1"/>
          </p:cNvSpPr>
          <p:nvPr/>
        </p:nvSpPr>
        <p:spPr bwMode="auto">
          <a:xfrm>
            <a:off x="0" y="6443660"/>
            <a:ext cx="9144000" cy="414340"/>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smtClean="0">
                <a:solidFill>
                  <a:srgbClr val="FFFFFF"/>
                </a:solidFill>
                <a:latin typeface="Times New Roman Tj" pitchFamily="18" charset="-52"/>
              </a:rPr>
              <a:t>ДУШАНБЕ – 2015 </a:t>
            </a:r>
          </a:p>
          <a:p>
            <a:endParaRPr lang="ru-RU" sz="2000" dirty="0"/>
          </a:p>
        </p:txBody>
      </p:sp>
      <p:sp>
        <p:nvSpPr>
          <p:cNvPr id="5" name="Rectangle 5"/>
          <p:cNvSpPr>
            <a:spLocks noChangeArrowheads="1"/>
          </p:cNvSpPr>
          <p:nvPr/>
        </p:nvSpPr>
        <p:spPr bwMode="auto">
          <a:xfrm>
            <a:off x="0" y="14288"/>
            <a:ext cx="9144000" cy="385762"/>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a:solidFill>
                  <a:srgbClr val="FFFFFF"/>
                </a:solidFill>
                <a:latin typeface="Times New Roman Tj" pitchFamily="18" charset="-52"/>
              </a:rPr>
              <a:t>                ДОНИШГОЊИ ДАВЛАТИИ ТИЉОРАТИ ТОЉИКИСТОН</a:t>
            </a:r>
          </a:p>
          <a:p>
            <a:endParaRPr lang="ru-RU" sz="2000" dirty="0"/>
          </a:p>
        </p:txBody>
      </p:sp>
      <p:sp>
        <p:nvSpPr>
          <p:cNvPr id="8" name="Заголовок 1"/>
          <p:cNvSpPr>
            <a:spLocks noGrp="1"/>
          </p:cNvSpPr>
          <p:nvPr>
            <p:ph type="ctrTitle"/>
          </p:nvPr>
        </p:nvSpPr>
        <p:spPr>
          <a:xfrm>
            <a:off x="285720" y="571480"/>
            <a:ext cx="8501122" cy="1071570"/>
          </a:xfrm>
        </p:spPr>
        <p:txBody>
          <a:bodyPr>
            <a:normAutofit/>
          </a:bodyPr>
          <a:lstStyle/>
          <a:p>
            <a:r>
              <a:rPr lang="ru-RU" sz="2800" b="1" dirty="0" err="1" smtClean="0">
                <a:latin typeface="Times New Roman Tj" pitchFamily="18" charset="-52"/>
              </a:rPr>
              <a:t>Лоињањои</a:t>
            </a:r>
            <a:r>
              <a:rPr lang="ru-RU" sz="2800" b="1" dirty="0" smtClean="0">
                <a:latin typeface="Times New Roman Tj" pitchFamily="18" charset="-52"/>
              </a:rPr>
              <a:t> </a:t>
            </a:r>
            <a:r>
              <a:rPr lang="ru-RU" sz="2800" b="1" dirty="0" err="1" smtClean="0">
                <a:latin typeface="Times New Roman Tj" pitchFamily="18" charset="-52"/>
              </a:rPr>
              <a:t>байналмилалии</a:t>
            </a:r>
            <a:r>
              <a:rPr lang="ru-RU" sz="2800" b="1" dirty="0" smtClean="0">
                <a:latin typeface="Times New Roman Tj" pitchFamily="18" charset="-52"/>
              </a:rPr>
              <a:t> </a:t>
            </a:r>
            <a:r>
              <a:rPr lang="ru-RU" sz="2800" b="1" dirty="0" err="1" smtClean="0">
                <a:latin typeface="Times New Roman Tj" pitchFamily="18" charset="-52"/>
              </a:rPr>
              <a:t>амалигардида</a:t>
            </a:r>
            <a:r>
              <a:rPr lang="ru-RU" sz="2800" b="1" dirty="0" smtClean="0">
                <a:latin typeface="Times New Roman Tj" pitchFamily="18" charset="-52"/>
              </a:rPr>
              <a:t> дар </a:t>
            </a:r>
            <a:r>
              <a:rPr lang="ru-RU" sz="2800" b="1" dirty="0" err="1" smtClean="0">
                <a:latin typeface="Times New Roman Tj" pitchFamily="18" charset="-52"/>
              </a:rPr>
              <a:t>марњилаи</a:t>
            </a:r>
            <a:r>
              <a:rPr lang="ru-RU" sz="2800" b="1" dirty="0" smtClean="0">
                <a:latin typeface="Times New Roman Tj" pitchFamily="18" charset="-52"/>
              </a:rPr>
              <a:t> </a:t>
            </a:r>
            <a:r>
              <a:rPr lang="ru-RU" sz="2800" b="1" dirty="0" err="1" smtClean="0">
                <a:latin typeface="Times New Roman Tj" pitchFamily="18" charset="-52"/>
              </a:rPr>
              <a:t>чорум</a:t>
            </a:r>
            <a:endParaRPr lang="ru-RU" sz="2800" dirty="0"/>
          </a:p>
        </p:txBody>
      </p:sp>
      <p:pic>
        <p:nvPicPr>
          <p:cNvPr id="9" name="Рисунок 2" descr="C:\Documents and Settings\Abit2011\Рабочий стол\1\ЛОГОТИПИ ДОНИШГОХ нав_1.png"/>
          <p:cNvPicPr>
            <a:picLocks noChangeAspect="1" noChangeArrowheads="1"/>
          </p:cNvPicPr>
          <p:nvPr/>
        </p:nvPicPr>
        <p:blipFill>
          <a:blip r:embed="rId2"/>
          <a:srcRect/>
          <a:stretch>
            <a:fillRect/>
          </a:stretch>
        </p:blipFill>
        <p:spPr bwMode="auto">
          <a:xfrm>
            <a:off x="160559" y="0"/>
            <a:ext cx="417600" cy="41207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357166"/>
            <a:ext cx="7772400" cy="714380"/>
          </a:xfrm>
        </p:spPr>
        <p:txBody>
          <a:bodyPr>
            <a:noAutofit/>
          </a:bodyPr>
          <a:lstStyle/>
          <a:p>
            <a:r>
              <a:rPr lang="ru-RU" sz="1800" b="1" dirty="0" err="1" smtClean="0">
                <a:latin typeface="Times New Roman Tj" pitchFamily="18" charset="-52"/>
              </a:rPr>
              <a:t>Масъалањои</a:t>
            </a:r>
            <a:r>
              <a:rPr lang="ru-RU" sz="1800" b="1" dirty="0" smtClean="0">
                <a:latin typeface="Times New Roman Tj" pitchFamily="18" charset="-52"/>
              </a:rPr>
              <a:t> </a:t>
            </a:r>
            <a:r>
              <a:rPr lang="ru-RU" sz="1800" b="1" dirty="0" err="1" smtClean="0">
                <a:latin typeface="Times New Roman Tj" pitchFamily="18" charset="-52"/>
              </a:rPr>
              <a:t>њалталаб</a:t>
            </a:r>
            <a:r>
              <a:rPr lang="ru-RU" sz="1800" b="1" dirty="0" smtClean="0">
                <a:latin typeface="Times New Roman Tj" pitchFamily="18" charset="-52"/>
              </a:rPr>
              <a:t> </a:t>
            </a:r>
            <a:r>
              <a:rPr lang="tg-Cyrl-TJ" sz="1800" b="1" dirty="0" smtClean="0">
                <a:latin typeface="Times New Roman Tj" pitchFamily="18" charset="-52"/>
              </a:rPr>
              <a:t>дар раванди татбиќи низоми кредитии тањсилот</a:t>
            </a:r>
            <a:endParaRPr lang="ru-RU" sz="1800" dirty="0">
              <a:latin typeface="Times New Roman Tj" pitchFamily="18" charset="-52"/>
            </a:endParaRPr>
          </a:p>
        </p:txBody>
      </p:sp>
      <p:sp>
        <p:nvSpPr>
          <p:cNvPr id="3" name="Подзаголовок 2"/>
          <p:cNvSpPr>
            <a:spLocks noGrp="1"/>
          </p:cNvSpPr>
          <p:nvPr>
            <p:ph type="subTitle" idx="1"/>
          </p:nvPr>
        </p:nvSpPr>
        <p:spPr>
          <a:xfrm>
            <a:off x="357158" y="980728"/>
            <a:ext cx="8286808" cy="5286412"/>
          </a:xfrm>
        </p:spPr>
        <p:txBody>
          <a:bodyPr>
            <a:noAutofit/>
          </a:bodyPr>
          <a:lstStyle/>
          <a:p>
            <a:pPr marL="355600" lvl="0" indent="-266700" algn="just">
              <a:buFont typeface="Wingdings" pitchFamily="2" charset="2"/>
              <a:buChar char="Ø"/>
            </a:pPr>
            <a:r>
              <a:rPr lang="tg-Cyrl-TJ" sz="1450" dirty="0" smtClean="0">
                <a:solidFill>
                  <a:schemeClr val="tx1"/>
                </a:solidFill>
                <a:latin typeface="Times New Roman Tj" pitchFamily="18" charset="-52"/>
              </a:rPr>
              <a:t>Бахши фанњои умумитаълимї (гуманитарї ва табиатшиносию риёзї),  ки дар стандартњои давлатии тањсилот дарљ ёфтаанд, номгўи нисбатан зиёди фанњоро дарбар мегирад ва мутобиќгардонии барномањои тањсилотии моро  ба стандартњои байналмилалии тањсилот душвор мегардонад;</a:t>
            </a:r>
            <a:endParaRPr lang="ru-RU" sz="1450" dirty="0" smtClean="0">
              <a:solidFill>
                <a:schemeClr val="tx1"/>
              </a:solidFill>
              <a:latin typeface="Times New Roman Tj" pitchFamily="18" charset="-52"/>
            </a:endParaRPr>
          </a:p>
          <a:p>
            <a:pPr marL="355600" lvl="0" indent="-266700" algn="just">
              <a:buFont typeface="Wingdings" pitchFamily="2" charset="2"/>
              <a:buChar char="Ø"/>
            </a:pPr>
            <a:r>
              <a:rPr lang="tg-Cyrl-TJ" sz="1450" dirty="0" smtClean="0">
                <a:solidFill>
                  <a:schemeClr val="tx1"/>
                </a:solidFill>
                <a:latin typeface="Times New Roman Tj" pitchFamily="18" charset="-52"/>
              </a:rPr>
              <a:t>На аз тамоми фанњои таълимї комплексњои таълимї-методї ба забони давлатї мувофиќи талаботи муќарраршуда тањия ва нашр гардидааст, ки азхудкунии фанњоро аз љониби донишљўён мушкил мегардонад;</a:t>
            </a:r>
            <a:endParaRPr lang="ru-RU" sz="1450" dirty="0" smtClean="0">
              <a:solidFill>
                <a:schemeClr val="tx1"/>
              </a:solidFill>
              <a:latin typeface="Times New Roman Tj" pitchFamily="18" charset="-52"/>
            </a:endParaRPr>
          </a:p>
          <a:p>
            <a:pPr marL="355600" lvl="0" indent="-266700" algn="just">
              <a:buFont typeface="Wingdings" pitchFamily="2" charset="2"/>
              <a:buChar char="Ø"/>
            </a:pPr>
            <a:r>
              <a:rPr lang="tg-Cyrl-TJ" sz="1450" dirty="0" smtClean="0">
                <a:solidFill>
                  <a:schemeClr val="tx1"/>
                </a:solidFill>
                <a:latin typeface="Times New Roman Tj" pitchFamily="18" charset="-52"/>
              </a:rPr>
              <a:t>На њама устодон донишљўёнро дар дарс бо маводњои таќсимшаванда таъмин менамоянд, ки ба фаъолнокї ва сатњи донишандузии онњо таъсири манфї мерасонад;</a:t>
            </a:r>
            <a:endParaRPr lang="ru-RU" sz="1450" dirty="0" smtClean="0">
              <a:solidFill>
                <a:schemeClr val="tx1"/>
              </a:solidFill>
              <a:latin typeface="Times New Roman Tj" pitchFamily="18" charset="-52"/>
            </a:endParaRPr>
          </a:p>
          <a:p>
            <a:pPr marL="355600" lvl="0" indent="-266700" algn="just">
              <a:buFont typeface="Wingdings" pitchFamily="2" charset="2"/>
              <a:buChar char="Ø"/>
            </a:pPr>
            <a:r>
              <a:rPr lang="tg-Cyrl-TJ" sz="1450" dirty="0" smtClean="0">
                <a:solidFill>
                  <a:schemeClr val="tx1"/>
                </a:solidFill>
                <a:latin typeface="Times New Roman Tj" pitchFamily="18" charset="-52"/>
              </a:rPr>
              <a:t>Ќисми назарраси устодон меъёрњои холгузориро ба фаъолияти алоњидаи донишљўён ва сатњи дарсазхудкунии онњо риоя намекунанд, ки ин амал њавасмандии донишљўёнро барои донишандўзї коста мегардонад;</a:t>
            </a:r>
            <a:endParaRPr lang="ru-RU" sz="1450" dirty="0" smtClean="0">
              <a:solidFill>
                <a:schemeClr val="tx1"/>
              </a:solidFill>
              <a:latin typeface="Times New Roman Tj" pitchFamily="18" charset="-52"/>
            </a:endParaRPr>
          </a:p>
          <a:p>
            <a:pPr marL="355600" lvl="0" indent="-266700" algn="just">
              <a:buFont typeface="Wingdings" pitchFamily="2" charset="2"/>
              <a:buChar char="Ø"/>
            </a:pPr>
            <a:r>
              <a:rPr lang="tg-Cyrl-TJ" sz="1450" dirty="0" smtClean="0">
                <a:solidFill>
                  <a:schemeClr val="tx1"/>
                </a:solidFill>
                <a:latin typeface="Times New Roman Tj" pitchFamily="18" charset="-52"/>
              </a:rPr>
              <a:t>Наќшањои таълимии ихтисосњои мувофиќи донишгоњњо тафриќаи зиёд доранд, ки табодули донишљўёнро байни муассисањои тањсилоти олии касбии љумњурї мушкил мегардонад;</a:t>
            </a:r>
          </a:p>
          <a:p>
            <a:pPr marL="355600" lvl="0" indent="-266700" algn="just">
              <a:buFont typeface="Wingdings" pitchFamily="2" charset="2"/>
              <a:buChar char="Ø"/>
            </a:pPr>
            <a:r>
              <a:rPr lang="tg-Cyrl-TJ" sz="1450" dirty="0" smtClean="0">
                <a:solidFill>
                  <a:schemeClr val="tx1"/>
                </a:solidFill>
                <a:latin typeface="Times New Roman Tj" pitchFamily="18" charset="-52"/>
              </a:rPr>
              <a:t>Мањак (критерия) –њои дохилї ва берунии кафолати сифат, ки њоло аз љониби Хадамоти давлатии назорат дар соњаи маориф ва донишгоњњо истифода бурда мешаванд, асосан нишондињандањои миќдорї буда, ба стандартњои байналмилалии кафолати сифат мувофиќ нестанд ва ба такмил эњтиёљ доранд;</a:t>
            </a:r>
            <a:endParaRPr lang="ru-RU" sz="1450" dirty="0" smtClean="0">
              <a:solidFill>
                <a:schemeClr val="tx1"/>
              </a:solidFill>
              <a:latin typeface="Times New Roman Tj" pitchFamily="18" charset="-52"/>
            </a:endParaRPr>
          </a:p>
          <a:p>
            <a:pPr marL="355600" lvl="0" indent="-266700" algn="just">
              <a:buFont typeface="Wingdings" pitchFamily="2" charset="2"/>
              <a:buChar char="Ø"/>
            </a:pPr>
            <a:r>
              <a:rPr lang="tg-Cyrl-TJ" sz="1450" dirty="0" smtClean="0">
                <a:solidFill>
                  <a:schemeClr val="tx1"/>
                </a:solidFill>
                <a:latin typeface="Times New Roman Tj" pitchFamily="18" charset="-52"/>
              </a:rPr>
              <a:t>Амали худбањодињї ба љузъи њатмии раванди аккредитатсия табдил наёфтааст, ки ин љараёни аккредитатсияи донишгоњњоро серхарљ  ва мушкил мегардонад.</a:t>
            </a:r>
            <a:endParaRPr lang="ru-RU" sz="1450" dirty="0">
              <a:solidFill>
                <a:schemeClr val="tx1"/>
              </a:solidFill>
              <a:latin typeface="Times New Roman Tj" pitchFamily="18" charset="-52"/>
            </a:endParaRPr>
          </a:p>
          <a:p>
            <a:pPr marL="355600" lvl="0" indent="-266700" algn="l">
              <a:buFont typeface="Wingdings" pitchFamily="2" charset="2"/>
              <a:buChar char="Ø"/>
            </a:pPr>
            <a:endParaRPr lang="ru-RU" sz="1450" dirty="0" smtClean="0">
              <a:solidFill>
                <a:schemeClr val="tx1"/>
              </a:solidFill>
              <a:latin typeface="Times New Roman Tj" pitchFamily="18" charset="-52"/>
            </a:endParaRPr>
          </a:p>
          <a:p>
            <a:pPr algn="l"/>
            <a:endParaRPr lang="ru-RU" sz="1450" dirty="0"/>
          </a:p>
        </p:txBody>
      </p:sp>
      <p:sp>
        <p:nvSpPr>
          <p:cNvPr id="7" name="Rectangle 5"/>
          <p:cNvSpPr>
            <a:spLocks noChangeArrowheads="1"/>
          </p:cNvSpPr>
          <p:nvPr/>
        </p:nvSpPr>
        <p:spPr bwMode="auto">
          <a:xfrm>
            <a:off x="0" y="6443660"/>
            <a:ext cx="9144000" cy="414340"/>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smtClean="0">
                <a:solidFill>
                  <a:srgbClr val="FFFFFF"/>
                </a:solidFill>
                <a:latin typeface="Times New Roman Tj" pitchFamily="18" charset="-52"/>
              </a:rPr>
              <a:t>ДУШАНБЕ – 2015 </a:t>
            </a:r>
          </a:p>
          <a:p>
            <a:endParaRPr lang="ru-RU" sz="2000" dirty="0"/>
          </a:p>
        </p:txBody>
      </p:sp>
      <p:sp>
        <p:nvSpPr>
          <p:cNvPr id="8" name="Rectangle 5"/>
          <p:cNvSpPr>
            <a:spLocks noChangeArrowheads="1"/>
          </p:cNvSpPr>
          <p:nvPr/>
        </p:nvSpPr>
        <p:spPr bwMode="auto">
          <a:xfrm>
            <a:off x="0" y="14288"/>
            <a:ext cx="9144000" cy="385762"/>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a:solidFill>
                  <a:srgbClr val="FFFFFF"/>
                </a:solidFill>
                <a:latin typeface="Times New Roman Tj" pitchFamily="18" charset="-52"/>
              </a:rPr>
              <a:t>                ДОНИШГОЊИ ДАВЛАТИИ ТИЉОРАТИ ТОЉИКИСТОН</a:t>
            </a:r>
          </a:p>
          <a:p>
            <a:endParaRPr lang="ru-RU" sz="2000" dirty="0"/>
          </a:p>
        </p:txBody>
      </p:sp>
      <p:pic>
        <p:nvPicPr>
          <p:cNvPr id="10" name="Рисунок 2" descr="C:\Documents and Settings\Abit2011\Рабочий стол\1\ЛОГОТИПИ ДОНИШГОХ нав_1.png"/>
          <p:cNvPicPr>
            <a:picLocks noChangeAspect="1" noChangeArrowheads="1"/>
          </p:cNvPicPr>
          <p:nvPr/>
        </p:nvPicPr>
        <p:blipFill>
          <a:blip r:embed="rId2"/>
          <a:srcRect/>
          <a:stretch>
            <a:fillRect/>
          </a:stretch>
        </p:blipFill>
        <p:spPr bwMode="auto">
          <a:xfrm>
            <a:off x="160559" y="0"/>
            <a:ext cx="417600" cy="4120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785794"/>
            <a:ext cx="8358246" cy="1470025"/>
          </a:xfrm>
        </p:spPr>
        <p:txBody>
          <a:bodyPr>
            <a:noAutofit/>
          </a:bodyPr>
          <a:lstStyle/>
          <a:p>
            <a:r>
              <a:rPr lang="tg-Cyrl-TJ" sz="2400" b="1" dirty="0" smtClean="0">
                <a:latin typeface="Times New Roman Tj" pitchFamily="18" charset="-52"/>
              </a:rPr>
              <a:t>Тавсияњо љињати такмили раванди татбиќи низоми кредитии тањсилот ва воридшавї ба фазои ягонаи тањсилоти љањон </a:t>
            </a:r>
            <a:r>
              <a:rPr lang="ru-RU" sz="2400" b="1" dirty="0" smtClean="0">
                <a:latin typeface="Times New Roman Tj" pitchFamily="18" charset="-52"/>
              </a:rPr>
              <a:t/>
            </a:r>
            <a:br>
              <a:rPr lang="ru-RU" sz="2400" b="1" dirty="0" smtClean="0">
                <a:latin typeface="Times New Roman Tj" pitchFamily="18" charset="-52"/>
              </a:rPr>
            </a:br>
            <a:endParaRPr lang="ru-RU" sz="2400" b="1" dirty="0">
              <a:latin typeface="Times New Roman Tj" pitchFamily="18" charset="-52"/>
            </a:endParaRPr>
          </a:p>
        </p:txBody>
      </p:sp>
      <p:sp>
        <p:nvSpPr>
          <p:cNvPr id="3" name="Подзаголовок 2"/>
          <p:cNvSpPr>
            <a:spLocks noGrp="1"/>
          </p:cNvSpPr>
          <p:nvPr>
            <p:ph type="subTitle" idx="1"/>
          </p:nvPr>
        </p:nvSpPr>
        <p:spPr>
          <a:xfrm>
            <a:off x="285720" y="2000240"/>
            <a:ext cx="8429684" cy="4071966"/>
          </a:xfrm>
        </p:spPr>
        <p:txBody>
          <a:bodyPr>
            <a:normAutofit fontScale="47500" lnSpcReduction="20000"/>
          </a:bodyPr>
          <a:lstStyle/>
          <a:p>
            <a:pPr marL="180975" lvl="0" indent="-180975" algn="just">
              <a:buFont typeface="Wingdings" pitchFamily="2" charset="2"/>
              <a:buChar char="Ø"/>
            </a:pPr>
            <a:r>
              <a:rPr lang="tg-Cyrl-TJ" dirty="0" smtClean="0">
                <a:solidFill>
                  <a:schemeClr val="tx1"/>
                </a:solidFill>
                <a:latin typeface="Times New Roman Tj" pitchFamily="18" charset="-52"/>
              </a:rPr>
              <a:t>Дар наќшањои таълимии ихтисосњои зинаи бакалавр бояд омўзиш на зиёда аз 40 – 45 фанни таълимї (на зиёда аз шаш фанни таълимї дар як семестр) муќаррар карда шавад;</a:t>
            </a:r>
            <a:endParaRPr lang="ru-RU" dirty="0" smtClean="0">
              <a:solidFill>
                <a:schemeClr val="tx1"/>
              </a:solidFill>
              <a:latin typeface="Times New Roman Tj" pitchFamily="18" charset="-52"/>
            </a:endParaRPr>
          </a:p>
          <a:p>
            <a:pPr marL="180975" lvl="0" indent="-180975" algn="just">
              <a:buFont typeface="Wingdings" pitchFamily="2" charset="2"/>
              <a:buChar char="Ø"/>
            </a:pPr>
            <a:r>
              <a:rPr lang="tg-Cyrl-TJ" dirty="0" smtClean="0">
                <a:solidFill>
                  <a:schemeClr val="tx1"/>
                </a:solidFill>
                <a:latin typeface="Times New Roman Tj" pitchFamily="18" charset="-52"/>
              </a:rPr>
              <a:t>Бо маќсади </a:t>
            </a:r>
            <a:r>
              <a:rPr lang="tg-Cyrl-TJ" dirty="0">
                <a:solidFill>
                  <a:schemeClr val="tx1"/>
                </a:solidFill>
                <a:latin typeface="Times New Roman Tj" pitchFamily="18" charset="-52"/>
              </a:rPr>
              <a:t>дуруст ба роњ </a:t>
            </a:r>
            <a:r>
              <a:rPr lang="tg-Cyrl-TJ" dirty="0" smtClean="0">
                <a:solidFill>
                  <a:schemeClr val="tx1"/>
                </a:solidFill>
                <a:latin typeface="Times New Roman Tj" pitchFamily="18" charset="-52"/>
              </a:rPr>
              <a:t>мондани интиќоли </a:t>
            </a:r>
            <a:r>
              <a:rPr lang="tg-Cyrl-TJ" dirty="0">
                <a:solidFill>
                  <a:schemeClr val="tx1"/>
                </a:solidFill>
                <a:latin typeface="Times New Roman Tj" pitchFamily="18" charset="-52"/>
              </a:rPr>
              <a:t>донишљўён аз як донишгоњ ба донишгоњи дигар ва табодули донишљўён байни </a:t>
            </a:r>
            <a:r>
              <a:rPr lang="tg-Cyrl-TJ" dirty="0" smtClean="0">
                <a:solidFill>
                  <a:schemeClr val="tx1"/>
                </a:solidFill>
                <a:latin typeface="Times New Roman Tj" pitchFamily="18" charset="-52"/>
              </a:rPr>
              <a:t>муассисањои тањсилоти олии касбї, таъсиси гурўњи корї љињати ворид намудани таѓйирот ба наќшањои таълимии ихтисосњои мувофиќ  дар назди Вазорати маориф ва илми Љумњурии Тољикистон ба маќсад мувофиќ аст;</a:t>
            </a:r>
            <a:endParaRPr lang="ru-RU" dirty="0" smtClean="0">
              <a:solidFill>
                <a:schemeClr val="tx1"/>
              </a:solidFill>
              <a:latin typeface="Times New Roman Tj" pitchFamily="18" charset="-52"/>
            </a:endParaRPr>
          </a:p>
          <a:p>
            <a:pPr marL="180975" lvl="0" indent="-180975" algn="just">
              <a:buFont typeface="Wingdings" pitchFamily="2" charset="2"/>
              <a:buChar char="Ø"/>
            </a:pPr>
            <a:r>
              <a:rPr lang="tg-Cyrl-TJ" dirty="0" smtClean="0">
                <a:solidFill>
                  <a:schemeClr val="tx1"/>
                </a:solidFill>
                <a:latin typeface="Times New Roman Tj" pitchFamily="18" charset="-52"/>
              </a:rPr>
              <a:t>Барои бењтар намудани сатњи таъминоти донишљўён бо маводњои таълимию  методї ба забони давлатї таъсиси гуруњњои кории муштараки байнидонишгоњї љињати тањия ва нашри комплексњои таълимї – методї аз фанњои алоњида мувофиќи маќсад аст;</a:t>
            </a:r>
            <a:endParaRPr lang="ru-RU" dirty="0" smtClean="0">
              <a:solidFill>
                <a:schemeClr val="tx1"/>
              </a:solidFill>
              <a:latin typeface="Times New Roman Tj" pitchFamily="18" charset="-52"/>
            </a:endParaRPr>
          </a:p>
          <a:p>
            <a:pPr marL="180975" lvl="0" indent="-180975" algn="just">
              <a:buFont typeface="Wingdings" pitchFamily="2" charset="2"/>
              <a:buChar char="Ø"/>
            </a:pPr>
            <a:r>
              <a:rPr lang="tg-Cyrl-TJ" dirty="0" smtClean="0">
                <a:solidFill>
                  <a:schemeClr val="tx1"/>
                </a:solidFill>
                <a:latin typeface="Times New Roman Tj" pitchFamily="18" charset="-52"/>
              </a:rPr>
              <a:t>Бо маќсади таъмини шафофияти ќабули имтињонњои љорї, фосилавї ва љамъбастї рейтинги донишљўён њамчун миёнаи арифметикии холњои њар њафта аз фанњои алоњида соњибгаштаи онњо бо дар назардошти холњои њавасмандї ва љаримавї (бе ќабули имтињони фосилавї) муайян карда шавад;</a:t>
            </a:r>
            <a:endParaRPr lang="ru-RU" dirty="0" smtClean="0">
              <a:solidFill>
                <a:schemeClr val="tx1"/>
              </a:solidFill>
              <a:latin typeface="Times New Roman Tj" pitchFamily="18" charset="-52"/>
            </a:endParaRPr>
          </a:p>
          <a:p>
            <a:pPr marL="180975" lvl="0" indent="-180975" algn="just">
              <a:buFont typeface="Wingdings" pitchFamily="2" charset="2"/>
              <a:buChar char="Ø"/>
            </a:pPr>
            <a:r>
              <a:rPr lang="tg-Cyrl-TJ" dirty="0" smtClean="0">
                <a:solidFill>
                  <a:schemeClr val="tx1"/>
                </a:solidFill>
                <a:latin typeface="Times New Roman Tj" pitchFamily="18" charset="-52"/>
              </a:rPr>
              <a:t>Бо маќсади таъмини мувофиќати наќшањои таълимии зинаи бакалавр ба стандартњои байналмилалї миќдори фанњои дар  силсила (сикл) - и умумигуманитарї дарљёфта ихтисор карда шаванд ё ба ќисмати фанњои интихобї  гузаронида шаванд;</a:t>
            </a:r>
            <a:endParaRPr lang="ru-RU" dirty="0" smtClean="0">
              <a:solidFill>
                <a:schemeClr val="tx1"/>
              </a:solidFill>
              <a:latin typeface="Times New Roman Tj" pitchFamily="18" charset="-52"/>
            </a:endParaRPr>
          </a:p>
          <a:p>
            <a:pPr marL="180975" lvl="0" indent="-180975" algn="just">
              <a:buFont typeface="Wingdings" pitchFamily="2" charset="2"/>
              <a:buChar char="Ø"/>
            </a:pPr>
            <a:r>
              <a:rPr lang="tg-Cyrl-TJ" dirty="0" smtClean="0">
                <a:solidFill>
                  <a:schemeClr val="tx1"/>
                </a:solidFill>
                <a:latin typeface="Times New Roman Tj" pitchFamily="18" charset="-52"/>
              </a:rPr>
              <a:t>Воридшавї ба фазои ягонаи тањсилоти љањон таќозо менамояд, ки донишгоњњо ба тањия ва ќабули стандартњои нави тањсилот аз нигоњи таъмини салоњиятнокї шурўъ намоянд. Аз ин лињоз таъсиси гурўњи корї дар назди Вазорати маориф ва илми Љумњурии Тољикистон барои тањияи стандартњои нави тањсилот ба маќсад мувофиќ аст.</a:t>
            </a:r>
            <a:endParaRPr lang="ru-RU" dirty="0" smtClean="0">
              <a:solidFill>
                <a:schemeClr val="tx1"/>
              </a:solidFill>
              <a:latin typeface="Times New Roman Tj" pitchFamily="18" charset="-52"/>
            </a:endParaRPr>
          </a:p>
          <a:p>
            <a:pPr marL="180975" indent="-180975" algn="just">
              <a:buFont typeface="Wingdings" pitchFamily="2" charset="2"/>
              <a:buChar char="Ø"/>
            </a:pPr>
            <a:endParaRPr lang="ru-RU" dirty="0">
              <a:solidFill>
                <a:schemeClr val="tx1"/>
              </a:solidFill>
              <a:latin typeface="Times New Roman Tj" pitchFamily="18" charset="-52"/>
            </a:endParaRPr>
          </a:p>
        </p:txBody>
      </p:sp>
      <p:sp>
        <p:nvSpPr>
          <p:cNvPr id="4" name="Rectangle 5"/>
          <p:cNvSpPr>
            <a:spLocks noChangeArrowheads="1"/>
          </p:cNvSpPr>
          <p:nvPr/>
        </p:nvSpPr>
        <p:spPr bwMode="auto">
          <a:xfrm>
            <a:off x="0" y="6443660"/>
            <a:ext cx="9144000" cy="414340"/>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smtClean="0">
                <a:solidFill>
                  <a:srgbClr val="FFFFFF"/>
                </a:solidFill>
                <a:latin typeface="Times New Roman Tj" pitchFamily="18" charset="-52"/>
              </a:rPr>
              <a:t>ДУШАНБЕ – 2015 </a:t>
            </a:r>
          </a:p>
          <a:p>
            <a:endParaRPr lang="ru-RU" sz="2000" dirty="0"/>
          </a:p>
        </p:txBody>
      </p:sp>
      <p:sp>
        <p:nvSpPr>
          <p:cNvPr id="5" name="Rectangle 5"/>
          <p:cNvSpPr>
            <a:spLocks noChangeArrowheads="1"/>
          </p:cNvSpPr>
          <p:nvPr/>
        </p:nvSpPr>
        <p:spPr bwMode="auto">
          <a:xfrm>
            <a:off x="0" y="14288"/>
            <a:ext cx="9144000" cy="385762"/>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a:solidFill>
                  <a:srgbClr val="FFFFFF"/>
                </a:solidFill>
                <a:latin typeface="Times New Roman Tj" pitchFamily="18" charset="-52"/>
              </a:rPr>
              <a:t>                ДОНИШГОЊИ ДАВЛАТИИ ТИЉОРАТИ ТОЉИКИСТОН</a:t>
            </a:r>
          </a:p>
          <a:p>
            <a:endParaRPr lang="ru-RU" sz="2000" dirty="0"/>
          </a:p>
        </p:txBody>
      </p:sp>
      <p:pic>
        <p:nvPicPr>
          <p:cNvPr id="7" name="Рисунок 2" descr="C:\Documents and Settings\Abit2011\Рабочий стол\1\ЛОГОТИПИ ДОНИШГОХ нав_1.png"/>
          <p:cNvPicPr>
            <a:picLocks noChangeAspect="1" noChangeArrowheads="1"/>
          </p:cNvPicPr>
          <p:nvPr/>
        </p:nvPicPr>
        <p:blipFill>
          <a:blip r:embed="rId2"/>
          <a:srcRect/>
          <a:stretch>
            <a:fillRect/>
          </a:stretch>
        </p:blipFill>
        <p:spPr bwMode="auto">
          <a:xfrm>
            <a:off x="160559" y="0"/>
            <a:ext cx="417600" cy="4120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500042"/>
            <a:ext cx="7772400" cy="1470025"/>
          </a:xfrm>
        </p:spPr>
        <p:txBody>
          <a:bodyPr>
            <a:noAutofit/>
          </a:bodyPr>
          <a:lstStyle/>
          <a:p>
            <a:r>
              <a:rPr lang="ru-RU" sz="3200" b="1" dirty="0" err="1" smtClean="0">
                <a:latin typeface="Times New Roman Tj" pitchFamily="18" charset="-52"/>
              </a:rPr>
              <a:t>Асосњои</a:t>
            </a:r>
            <a:r>
              <a:rPr lang="ru-RU" sz="3200" b="1" dirty="0" smtClean="0">
                <a:latin typeface="Times New Roman Tj" pitchFamily="18" charset="-52"/>
              </a:rPr>
              <a:t> </a:t>
            </a:r>
            <a:r>
              <a:rPr lang="ru-RU" sz="3200" b="1" dirty="0" err="1" smtClean="0">
                <a:latin typeface="Times New Roman Tj" pitchFamily="18" charset="-52"/>
              </a:rPr>
              <a:t>њуќуќию</a:t>
            </a:r>
            <a:r>
              <a:rPr lang="ru-RU" sz="3200" b="1" dirty="0" smtClean="0">
                <a:latin typeface="Times New Roman Tj" pitchFamily="18" charset="-52"/>
              </a:rPr>
              <a:t> </a:t>
            </a:r>
            <a:r>
              <a:rPr lang="ru-RU" sz="3200" b="1" dirty="0" err="1" smtClean="0">
                <a:latin typeface="Times New Roman Tj" pitchFamily="18" charset="-52"/>
              </a:rPr>
              <a:t>меъёрии</a:t>
            </a:r>
            <a:r>
              <a:rPr lang="ru-RU" sz="3200" b="1" dirty="0" smtClean="0">
                <a:latin typeface="Times New Roman Tj" pitchFamily="18" charset="-52"/>
              </a:rPr>
              <a:t> </a:t>
            </a:r>
            <a:r>
              <a:rPr lang="ru-RU" sz="3200" b="1" dirty="0" err="1" smtClean="0">
                <a:latin typeface="Times New Roman Tj" pitchFamily="18" charset="-52"/>
              </a:rPr>
              <a:t>татбиќи</a:t>
            </a:r>
            <a:r>
              <a:rPr lang="ru-RU" sz="3200" b="1" dirty="0" smtClean="0">
                <a:latin typeface="Times New Roman Tj" pitchFamily="18" charset="-52"/>
              </a:rPr>
              <a:t> </a:t>
            </a:r>
            <a:r>
              <a:rPr lang="ru-RU" sz="3200" b="1" dirty="0" err="1" smtClean="0">
                <a:latin typeface="Times New Roman Tj" pitchFamily="18" charset="-52"/>
              </a:rPr>
              <a:t>низоми</a:t>
            </a:r>
            <a:r>
              <a:rPr lang="ru-RU" sz="3200" b="1" dirty="0" smtClean="0">
                <a:latin typeface="Times New Roman Tj" pitchFamily="18" charset="-52"/>
              </a:rPr>
              <a:t> </a:t>
            </a:r>
            <a:r>
              <a:rPr lang="ru-RU" sz="3200" b="1" dirty="0" err="1" smtClean="0">
                <a:latin typeface="Times New Roman Tj" pitchFamily="18" charset="-52"/>
              </a:rPr>
              <a:t>кредитии</a:t>
            </a:r>
            <a:r>
              <a:rPr lang="ru-RU" sz="3200" b="1" dirty="0" smtClean="0">
                <a:latin typeface="Times New Roman Tj" pitchFamily="18" charset="-52"/>
              </a:rPr>
              <a:t> </a:t>
            </a:r>
            <a:r>
              <a:rPr lang="ru-RU" sz="3200" b="1" dirty="0" err="1" smtClean="0">
                <a:latin typeface="Times New Roman Tj" pitchFamily="18" charset="-52"/>
              </a:rPr>
              <a:t>тањсилот</a:t>
            </a:r>
            <a:r>
              <a:rPr lang="ru-RU" sz="3200" b="1" dirty="0" smtClean="0">
                <a:latin typeface="Times New Roman Tj" pitchFamily="18" charset="-52"/>
              </a:rPr>
              <a:t> дар ДДТТ</a:t>
            </a:r>
            <a:br>
              <a:rPr lang="ru-RU" sz="3200" b="1" dirty="0" smtClean="0">
                <a:latin typeface="Times New Roman Tj" pitchFamily="18" charset="-52"/>
              </a:rPr>
            </a:br>
            <a:endParaRPr lang="ru-RU" sz="3200" b="1" dirty="0">
              <a:latin typeface="Times New Roman Tj" pitchFamily="18" charset="-52"/>
            </a:endParaRPr>
          </a:p>
        </p:txBody>
      </p:sp>
      <p:sp>
        <p:nvSpPr>
          <p:cNvPr id="3" name="Подзаголовок 2"/>
          <p:cNvSpPr>
            <a:spLocks noGrp="1"/>
          </p:cNvSpPr>
          <p:nvPr>
            <p:ph type="subTitle" idx="1"/>
          </p:nvPr>
        </p:nvSpPr>
        <p:spPr>
          <a:xfrm>
            <a:off x="142844" y="1714488"/>
            <a:ext cx="8858312" cy="4357718"/>
          </a:xfrm>
        </p:spPr>
        <p:txBody>
          <a:bodyPr>
            <a:noAutofit/>
          </a:bodyPr>
          <a:lstStyle/>
          <a:p>
            <a:pPr marL="266700" indent="-266700" algn="l">
              <a:buSzPct val="103000"/>
              <a:buFont typeface="Wingdings" pitchFamily="2" charset="2"/>
              <a:buChar char="Ø"/>
            </a:pPr>
            <a:r>
              <a:rPr lang="tg-Cyrl-TJ" sz="1950" dirty="0" smtClean="0">
                <a:solidFill>
                  <a:schemeClr val="tx1"/>
                </a:solidFill>
                <a:latin typeface="Times New Roman Tj" pitchFamily="18" charset="-52"/>
              </a:rPr>
              <a:t>Ќонуни Љумњурии Тољикистон «Дар бораи маориф» аз </a:t>
            </a:r>
            <a:r>
              <a:rPr lang="ru-RU" sz="1950" dirty="0" smtClean="0">
                <a:solidFill>
                  <a:schemeClr val="tx1"/>
                </a:solidFill>
                <a:latin typeface="Times New Roman Tj" pitchFamily="18" charset="-52"/>
              </a:rPr>
              <a:t>22 июли соли 2013</a:t>
            </a:r>
            <a:endParaRPr lang="tg-Cyrl-TJ" sz="1950" dirty="0" smtClean="0">
              <a:solidFill>
                <a:schemeClr val="tx1"/>
              </a:solidFill>
              <a:latin typeface="Times New Roman Tj" pitchFamily="18" charset="-52"/>
            </a:endParaRPr>
          </a:p>
          <a:p>
            <a:pPr marL="266700" indent="-266700" algn="l">
              <a:buSzPct val="103000"/>
              <a:buFont typeface="Wingdings" pitchFamily="2" charset="2"/>
              <a:buChar char="Ø"/>
            </a:pPr>
            <a:r>
              <a:rPr lang="ru-RU" sz="1950" dirty="0" err="1" smtClean="0">
                <a:solidFill>
                  <a:schemeClr val="tx1"/>
                </a:solidFill>
                <a:latin typeface="Times New Roman Tj" pitchFamily="18" charset="-52"/>
              </a:rPr>
              <a:t>Қонуни Ҷумҳурии Тоҷикистон  </a:t>
            </a:r>
            <a:r>
              <a:rPr lang="ru-RU" sz="1950" dirty="0" smtClean="0">
                <a:solidFill>
                  <a:schemeClr val="tx1"/>
                </a:solidFill>
                <a:latin typeface="Times New Roman Tj" pitchFamily="18" charset="-52"/>
              </a:rPr>
              <a:t>«Дар </a:t>
            </a:r>
            <a:r>
              <a:rPr lang="ru-RU" sz="1950" dirty="0" err="1" smtClean="0">
                <a:solidFill>
                  <a:schemeClr val="tx1"/>
                </a:solidFill>
                <a:latin typeface="Times New Roman Tj" pitchFamily="18" charset="-52"/>
              </a:rPr>
              <a:t>бораи</a:t>
            </a:r>
            <a:r>
              <a:rPr lang="ru-RU" sz="1950" dirty="0" smtClean="0">
                <a:solidFill>
                  <a:schemeClr val="tx1"/>
                </a:solidFill>
                <a:latin typeface="Times New Roman Tj" pitchFamily="18" charset="-52"/>
              </a:rPr>
              <a:t> </a:t>
            </a:r>
            <a:r>
              <a:rPr lang="ru-RU" sz="1950" dirty="0" err="1" smtClean="0">
                <a:solidFill>
                  <a:schemeClr val="tx1"/>
                </a:solidFill>
                <a:latin typeface="Times New Roman Tj" pitchFamily="18" charset="-52"/>
              </a:rPr>
              <a:t>таҳсилоти олии</a:t>
            </a:r>
            <a:r>
              <a:rPr lang="ru-RU" sz="1950" dirty="0" smtClean="0">
                <a:solidFill>
                  <a:schemeClr val="tx1"/>
                </a:solidFill>
                <a:latin typeface="Times New Roman Tj" pitchFamily="18" charset="-52"/>
              </a:rPr>
              <a:t> </a:t>
            </a:r>
            <a:r>
              <a:rPr lang="ru-RU" sz="1950" dirty="0" err="1" smtClean="0">
                <a:solidFill>
                  <a:schemeClr val="tx1"/>
                </a:solidFill>
                <a:latin typeface="Times New Roman Tj" pitchFamily="18" charset="-52"/>
              </a:rPr>
              <a:t>касбӣ ва</a:t>
            </a:r>
            <a:r>
              <a:rPr lang="ru-RU" sz="1950" dirty="0" smtClean="0">
                <a:solidFill>
                  <a:schemeClr val="tx1"/>
                </a:solidFill>
                <a:latin typeface="Times New Roman Tj" pitchFamily="18" charset="-52"/>
              </a:rPr>
              <a:t> </a:t>
            </a:r>
            <a:r>
              <a:rPr lang="ru-RU" sz="1950" dirty="0" err="1" smtClean="0">
                <a:solidFill>
                  <a:schemeClr val="tx1"/>
                </a:solidFill>
                <a:latin typeface="Times New Roman Tj" pitchFamily="18" charset="-52"/>
              </a:rPr>
              <a:t>таҳсилоти касбии</a:t>
            </a:r>
            <a:r>
              <a:rPr lang="ru-RU" sz="1950" dirty="0" smtClean="0">
                <a:solidFill>
                  <a:schemeClr val="tx1"/>
                </a:solidFill>
                <a:latin typeface="Times New Roman Tj" pitchFamily="18" charset="-52"/>
              </a:rPr>
              <a:t> </a:t>
            </a:r>
            <a:r>
              <a:rPr lang="ru-RU" sz="1950" dirty="0" err="1" smtClean="0">
                <a:solidFill>
                  <a:schemeClr val="tx1"/>
                </a:solidFill>
                <a:latin typeface="Times New Roman Tj" pitchFamily="18" charset="-52"/>
              </a:rPr>
              <a:t>баъд</a:t>
            </a:r>
            <a:r>
              <a:rPr lang="ru-RU" sz="1950" dirty="0" smtClean="0">
                <a:solidFill>
                  <a:schemeClr val="tx1"/>
                </a:solidFill>
                <a:latin typeface="Times New Roman Tj" pitchFamily="18" charset="-52"/>
              </a:rPr>
              <a:t> аз </a:t>
            </a:r>
            <a:r>
              <a:rPr lang="ru-RU" sz="1950" dirty="0" err="1" smtClean="0">
                <a:solidFill>
                  <a:schemeClr val="tx1"/>
                </a:solidFill>
                <a:latin typeface="Times New Roman Tj" pitchFamily="18" charset="-52"/>
              </a:rPr>
              <a:t>муассисаи</a:t>
            </a:r>
            <a:r>
              <a:rPr lang="ru-RU" sz="1950" dirty="0" smtClean="0">
                <a:solidFill>
                  <a:schemeClr val="tx1"/>
                </a:solidFill>
                <a:latin typeface="Times New Roman Tj" pitchFamily="18" charset="-52"/>
              </a:rPr>
              <a:t> </a:t>
            </a:r>
            <a:r>
              <a:rPr lang="ru-RU" sz="1950" dirty="0" err="1" smtClean="0">
                <a:solidFill>
                  <a:schemeClr val="tx1"/>
                </a:solidFill>
                <a:latin typeface="Times New Roman Tj" pitchFamily="18" charset="-52"/>
              </a:rPr>
              <a:t>олии</a:t>
            </a:r>
            <a:r>
              <a:rPr lang="ru-RU" sz="1950" dirty="0" smtClean="0">
                <a:solidFill>
                  <a:schemeClr val="tx1"/>
                </a:solidFill>
                <a:latin typeface="Times New Roman Tj" pitchFamily="18" charset="-52"/>
              </a:rPr>
              <a:t> </a:t>
            </a:r>
            <a:r>
              <a:rPr lang="ru-RU" sz="1950" dirty="0" err="1" smtClean="0">
                <a:solidFill>
                  <a:schemeClr val="tx1"/>
                </a:solidFill>
                <a:latin typeface="Times New Roman Tj" pitchFamily="18" charset="-52"/>
              </a:rPr>
              <a:t>таълимӣ</a:t>
            </a:r>
            <a:r>
              <a:rPr lang="ru-RU" sz="1950" dirty="0" smtClean="0">
                <a:solidFill>
                  <a:schemeClr val="tx1"/>
                </a:solidFill>
                <a:latin typeface="Times New Roman Tj" pitchFamily="18" charset="-52"/>
              </a:rPr>
              <a:t>»  </a:t>
            </a:r>
            <a:r>
              <a:rPr lang="ru-RU" sz="1950" dirty="0" err="1" smtClean="0">
                <a:solidFill>
                  <a:schemeClr val="tx1"/>
                </a:solidFill>
                <a:latin typeface="Times New Roman Tj" pitchFamily="18" charset="-52"/>
              </a:rPr>
              <a:t>аз</a:t>
            </a:r>
            <a:r>
              <a:rPr lang="ru-RU" sz="1950" dirty="0" smtClean="0">
                <a:solidFill>
                  <a:schemeClr val="tx1"/>
                </a:solidFill>
                <a:latin typeface="Times New Roman Tj" pitchFamily="18" charset="-52"/>
              </a:rPr>
              <a:t> 19 майи соли 2009</a:t>
            </a:r>
          </a:p>
          <a:p>
            <a:pPr marL="266700" indent="-266700" algn="l">
              <a:buSzPct val="103000"/>
              <a:buFont typeface="Wingdings" pitchFamily="2" charset="2"/>
              <a:buChar char="Ø"/>
            </a:pPr>
            <a:r>
              <a:rPr lang="ru-RU" sz="1950" dirty="0" err="1" smtClean="0">
                <a:solidFill>
                  <a:schemeClr val="tx1"/>
                </a:solidFill>
                <a:latin typeface="Times New Roman Tj" pitchFamily="18" charset="-52"/>
              </a:rPr>
              <a:t>Консепсияи</a:t>
            </a:r>
            <a:r>
              <a:rPr lang="ru-RU" sz="1950" dirty="0" smtClean="0">
                <a:solidFill>
                  <a:schemeClr val="tx1"/>
                </a:solidFill>
                <a:latin typeface="Times New Roman Tj" pitchFamily="18" charset="-52"/>
              </a:rPr>
              <a:t> </a:t>
            </a:r>
            <a:r>
              <a:rPr lang="ru-RU" sz="1950" dirty="0" err="1" smtClean="0">
                <a:solidFill>
                  <a:schemeClr val="tx1"/>
                </a:solidFill>
                <a:latin typeface="Times New Roman Tj" pitchFamily="18" charset="-52"/>
              </a:rPr>
              <a:t>рушди</a:t>
            </a:r>
            <a:r>
              <a:rPr lang="ru-RU" sz="1950" dirty="0" smtClean="0">
                <a:solidFill>
                  <a:schemeClr val="tx1"/>
                </a:solidFill>
                <a:latin typeface="Times New Roman Tj" pitchFamily="18" charset="-52"/>
              </a:rPr>
              <a:t> </a:t>
            </a:r>
            <a:r>
              <a:rPr lang="ru-RU" sz="1950" dirty="0" err="1" smtClean="0">
                <a:solidFill>
                  <a:schemeClr val="tx1"/>
                </a:solidFill>
                <a:latin typeface="Times New Roman Tj" pitchFamily="18" charset="-52"/>
              </a:rPr>
              <a:t>таҳсилоти касбӣ </a:t>
            </a:r>
            <a:r>
              <a:rPr lang="ru-RU" sz="1950" dirty="0" smtClean="0">
                <a:solidFill>
                  <a:schemeClr val="tx1"/>
                </a:solidFill>
                <a:latin typeface="Times New Roman Tj" pitchFamily="18" charset="-52"/>
              </a:rPr>
              <a:t>дар </a:t>
            </a:r>
            <a:r>
              <a:rPr lang="ru-RU" sz="1950" dirty="0" err="1" smtClean="0">
                <a:solidFill>
                  <a:schemeClr val="tx1"/>
                </a:solidFill>
                <a:latin typeface="Times New Roman Tj" pitchFamily="18" charset="-52"/>
              </a:rPr>
              <a:t>Ҷумҳурии Тоҷикистон  </a:t>
            </a:r>
            <a:r>
              <a:rPr lang="ru-RU" sz="1950" dirty="0" smtClean="0">
                <a:solidFill>
                  <a:schemeClr val="tx1"/>
                </a:solidFill>
                <a:latin typeface="Times New Roman Tj" pitchFamily="18" charset="-52"/>
              </a:rPr>
              <a:t>аз 1 ноябри соли  2006,  № 484</a:t>
            </a:r>
            <a:endParaRPr lang="tg-Cyrl-TJ" sz="1950" dirty="0" err="1" smtClean="0">
              <a:solidFill>
                <a:schemeClr val="tx1"/>
              </a:solidFill>
              <a:latin typeface="Times New Roman Tj" pitchFamily="18" charset="-52"/>
            </a:endParaRPr>
          </a:p>
          <a:p>
            <a:pPr marL="266700" indent="-266700" algn="l">
              <a:buSzPct val="103000"/>
              <a:buFont typeface="Wingdings" pitchFamily="2" charset="2"/>
              <a:buChar char="Ø"/>
            </a:pPr>
            <a:r>
              <a:rPr lang="tg-Cyrl-TJ" sz="1950" dirty="0" smtClean="0">
                <a:solidFill>
                  <a:schemeClr val="tx1"/>
                </a:solidFill>
                <a:latin typeface="Times New Roman Tj" pitchFamily="18" charset="-52"/>
              </a:rPr>
              <a:t>Фармони Вазири маорифи Љумњурии Тољикистон «Доир ба гузариши макотиби олии Љумњурии Тољикистон ба низоми кредитии тањсилот аз 24.09.2004,  №698</a:t>
            </a:r>
          </a:p>
          <a:p>
            <a:pPr marL="266700" indent="-266700" algn="l">
              <a:buSzPct val="103000"/>
              <a:buFont typeface="Wingdings" pitchFamily="2" charset="2"/>
              <a:buChar char="Ø"/>
            </a:pPr>
            <a:r>
              <a:rPr lang="tg-Cyrl-TJ" sz="1950" dirty="0" smtClean="0">
                <a:solidFill>
                  <a:schemeClr val="tx1"/>
                </a:solidFill>
                <a:latin typeface="Times New Roman Tj" pitchFamily="18" charset="-52"/>
              </a:rPr>
              <a:t>Низомнома</a:t>
            </a:r>
            <a:r>
              <a:rPr lang="en-US" sz="1950" dirty="0" smtClean="0">
                <a:solidFill>
                  <a:schemeClr val="tx1"/>
                </a:solidFill>
                <a:latin typeface="Times New Roman Tj" pitchFamily="18" charset="-52"/>
              </a:rPr>
              <a:t> </a:t>
            </a:r>
            <a:r>
              <a:rPr lang="tg-Cyrl-TJ" sz="1950" dirty="0" smtClean="0">
                <a:solidFill>
                  <a:schemeClr val="tx1"/>
                </a:solidFill>
                <a:latin typeface="Times New Roman Tj" pitchFamily="18" charset="-52"/>
              </a:rPr>
              <a:t>«Оид ба ташкили љараёни таълим дар ДДТТ дар шароити низоми кредитии тањсилот» аз 03.09.2005</a:t>
            </a:r>
          </a:p>
          <a:p>
            <a:pPr marL="266700" indent="-266700" algn="l">
              <a:buSzPct val="103000"/>
              <a:buFont typeface="Wingdings" pitchFamily="2" charset="2"/>
              <a:buChar char="Ø"/>
            </a:pPr>
            <a:r>
              <a:rPr lang="ru-RU" sz="1950" dirty="0" err="1" smtClean="0">
                <a:solidFill>
                  <a:schemeClr val="tx1"/>
                </a:solidFill>
                <a:latin typeface="Times New Roman Tj" pitchFamily="18" charset="-52"/>
              </a:rPr>
              <a:t>Литсензия</a:t>
            </a:r>
            <a:r>
              <a:rPr lang="ru-RU" sz="1950" dirty="0" smtClean="0">
                <a:solidFill>
                  <a:schemeClr val="tx1"/>
                </a:solidFill>
                <a:latin typeface="Times New Roman Tj" pitchFamily="18" charset="-52"/>
              </a:rPr>
              <a:t> </a:t>
            </a:r>
            <a:r>
              <a:rPr lang="ru-RU" sz="1950" dirty="0" err="1" smtClean="0">
                <a:solidFill>
                  <a:schemeClr val="tx1"/>
                </a:solidFill>
                <a:latin typeface="Times New Roman Tj" pitchFamily="18" charset="-52"/>
              </a:rPr>
              <a:t>оид</a:t>
            </a:r>
            <a:r>
              <a:rPr lang="ru-RU" sz="1950" dirty="0" smtClean="0">
                <a:solidFill>
                  <a:schemeClr val="tx1"/>
                </a:solidFill>
                <a:latin typeface="Times New Roman Tj" pitchFamily="18" charset="-52"/>
              </a:rPr>
              <a:t> ба </a:t>
            </a:r>
            <a:r>
              <a:rPr lang="ru-RU" sz="1950" dirty="0" err="1" smtClean="0">
                <a:solidFill>
                  <a:schemeClr val="tx1"/>
                </a:solidFill>
                <a:latin typeface="Times New Roman Tj" pitchFamily="18" charset="-52"/>
              </a:rPr>
              <a:t>њуќуќи</a:t>
            </a:r>
            <a:r>
              <a:rPr lang="ru-RU" sz="1950" dirty="0" smtClean="0">
                <a:solidFill>
                  <a:schemeClr val="tx1"/>
                </a:solidFill>
                <a:latin typeface="Times New Roman Tj" pitchFamily="18" charset="-52"/>
              </a:rPr>
              <a:t> </a:t>
            </a:r>
            <a:r>
              <a:rPr lang="ru-RU" sz="1950" dirty="0" err="1" smtClean="0">
                <a:solidFill>
                  <a:schemeClr val="tx1"/>
                </a:solidFill>
                <a:latin typeface="Times New Roman Tj" pitchFamily="18" charset="-52"/>
              </a:rPr>
              <a:t>пешбурди</a:t>
            </a:r>
            <a:r>
              <a:rPr lang="ru-RU" sz="1950" dirty="0" smtClean="0">
                <a:solidFill>
                  <a:schemeClr val="tx1"/>
                </a:solidFill>
                <a:latin typeface="Times New Roman Tj" pitchFamily="18" charset="-52"/>
              </a:rPr>
              <a:t> </a:t>
            </a:r>
            <a:r>
              <a:rPr lang="ru-RU" sz="1950" dirty="0" err="1" smtClean="0">
                <a:solidFill>
                  <a:schemeClr val="tx1"/>
                </a:solidFill>
                <a:latin typeface="Times New Roman Tj" pitchFamily="18" charset="-52"/>
              </a:rPr>
              <a:t>фаъолияти</a:t>
            </a:r>
            <a:r>
              <a:rPr lang="ru-RU" sz="1950" dirty="0" smtClean="0">
                <a:solidFill>
                  <a:schemeClr val="tx1"/>
                </a:solidFill>
                <a:latin typeface="Times New Roman Tj" pitchFamily="18" charset="-52"/>
              </a:rPr>
              <a:t> </a:t>
            </a:r>
            <a:r>
              <a:rPr lang="ru-RU" sz="1950" dirty="0" err="1" smtClean="0">
                <a:solidFill>
                  <a:schemeClr val="tx1"/>
                </a:solidFill>
                <a:latin typeface="Times New Roman Tj" pitchFamily="18" charset="-52"/>
              </a:rPr>
              <a:t>таълимї</a:t>
            </a:r>
            <a:r>
              <a:rPr lang="ru-RU" sz="1950" dirty="0" smtClean="0">
                <a:solidFill>
                  <a:schemeClr val="tx1"/>
                </a:solidFill>
                <a:latin typeface="Times New Roman Tj" pitchFamily="18" charset="-52"/>
              </a:rPr>
              <a:t> (2012) </a:t>
            </a:r>
            <a:r>
              <a:rPr lang="ru-RU" sz="1950" dirty="0" err="1" smtClean="0">
                <a:solidFill>
                  <a:schemeClr val="tx1"/>
                </a:solidFill>
                <a:latin typeface="Times New Roman Tj" pitchFamily="18" charset="-52"/>
              </a:rPr>
              <a:t>ва</a:t>
            </a:r>
            <a:r>
              <a:rPr lang="ru-RU" sz="1950" dirty="0" smtClean="0">
                <a:solidFill>
                  <a:schemeClr val="tx1"/>
                </a:solidFill>
                <a:latin typeface="Times New Roman Tj" pitchFamily="18" charset="-52"/>
              </a:rPr>
              <a:t> </a:t>
            </a:r>
            <a:r>
              <a:rPr lang="ru-RU" sz="1950" dirty="0" err="1" smtClean="0">
                <a:solidFill>
                  <a:schemeClr val="tx1"/>
                </a:solidFill>
                <a:latin typeface="Times New Roman Tj" pitchFamily="18" charset="-52"/>
              </a:rPr>
              <a:t>аккредитатсияи</a:t>
            </a:r>
            <a:r>
              <a:rPr lang="ru-RU" sz="1950" dirty="0" smtClean="0">
                <a:solidFill>
                  <a:schemeClr val="tx1"/>
                </a:solidFill>
                <a:latin typeface="Times New Roman Tj" pitchFamily="18" charset="-52"/>
              </a:rPr>
              <a:t> </a:t>
            </a:r>
            <a:r>
              <a:rPr lang="ru-RU" sz="1950" dirty="0" err="1" smtClean="0">
                <a:solidFill>
                  <a:schemeClr val="tx1"/>
                </a:solidFill>
                <a:latin typeface="Times New Roman Tj" pitchFamily="18" charset="-52"/>
              </a:rPr>
              <a:t>давлат</a:t>
            </a:r>
            <a:r>
              <a:rPr lang="tg-Cyrl-TJ" sz="1950" dirty="0" smtClean="0">
                <a:solidFill>
                  <a:schemeClr val="tx1"/>
                </a:solidFill>
                <a:latin typeface="Times New Roman Tj" pitchFamily="18" charset="-52"/>
              </a:rPr>
              <a:t>ї</a:t>
            </a:r>
            <a:r>
              <a:rPr lang="ru-RU" sz="1950" dirty="0" smtClean="0">
                <a:solidFill>
                  <a:schemeClr val="tx1"/>
                </a:solidFill>
                <a:latin typeface="Times New Roman Tj" pitchFamily="18" charset="-52"/>
              </a:rPr>
              <a:t> (2013) </a:t>
            </a:r>
            <a:endParaRPr lang="en-US" sz="1950" dirty="0">
              <a:solidFill>
                <a:srgbClr val="FF0000"/>
              </a:solidFill>
              <a:latin typeface="Times New Roman Tj" pitchFamily="18" charset="-52"/>
            </a:endParaRPr>
          </a:p>
          <a:p>
            <a:pPr marL="266700" indent="-266700" algn="l">
              <a:buSzPct val="103000"/>
              <a:buFont typeface="Wingdings" pitchFamily="2" charset="2"/>
              <a:buChar char="Ø"/>
            </a:pPr>
            <a:r>
              <a:rPr lang="ru-RU" sz="1950" dirty="0" err="1" smtClean="0">
                <a:solidFill>
                  <a:schemeClr val="tx1"/>
                </a:solidFill>
                <a:latin typeface="Times New Roman Tj" pitchFamily="18" charset="-52"/>
              </a:rPr>
              <a:t>Эъломияи</a:t>
            </a:r>
            <a:r>
              <a:rPr lang="ru-RU" sz="1950" dirty="0" smtClean="0">
                <a:solidFill>
                  <a:schemeClr val="tx1"/>
                </a:solidFill>
                <a:latin typeface="Times New Roman Tj" pitchFamily="18" charset="-52"/>
              </a:rPr>
              <a:t> </a:t>
            </a:r>
            <a:r>
              <a:rPr lang="ru-RU" sz="1950" dirty="0" err="1" smtClean="0">
                <a:solidFill>
                  <a:schemeClr val="tx1"/>
                </a:solidFill>
                <a:latin typeface="Times New Roman Tj" pitchFamily="18" charset="-52"/>
              </a:rPr>
              <a:t>Болония</a:t>
            </a:r>
            <a:r>
              <a:rPr lang="ru-RU" sz="1950" dirty="0" smtClean="0">
                <a:solidFill>
                  <a:schemeClr val="tx1"/>
                </a:solidFill>
                <a:latin typeface="Times New Roman Tj" pitchFamily="18" charset="-52"/>
              </a:rPr>
              <a:t> аз 19 июни соли 1999</a:t>
            </a:r>
          </a:p>
          <a:p>
            <a:pPr algn="l">
              <a:buSzPct val="103000"/>
              <a:buFont typeface="Wingdings" pitchFamily="2" charset="2"/>
              <a:buChar char="Ø"/>
            </a:pPr>
            <a:endParaRPr lang="tg-Cyrl-TJ" sz="1950" dirty="0" smtClean="0">
              <a:solidFill>
                <a:schemeClr val="tx1"/>
              </a:solidFill>
              <a:latin typeface="Times New Roman Tj" pitchFamily="18" charset="-52"/>
            </a:endParaRPr>
          </a:p>
          <a:p>
            <a:pPr algn="l">
              <a:buFont typeface="Arial" pitchFamily="34" charset="0"/>
              <a:buChar char="•"/>
            </a:pPr>
            <a:endParaRPr lang="tg-Cyrl-TJ" sz="1950" dirty="0" smtClean="0">
              <a:solidFill>
                <a:schemeClr val="tx1"/>
              </a:solidFill>
              <a:latin typeface="Times New Roman Tj" pitchFamily="18" charset="-52"/>
            </a:endParaRPr>
          </a:p>
          <a:p>
            <a:pPr algn="l">
              <a:buFont typeface="Arial" pitchFamily="34" charset="0"/>
              <a:buChar char="•"/>
            </a:pPr>
            <a:endParaRPr lang="ru-RU" sz="1950" dirty="0">
              <a:solidFill>
                <a:schemeClr val="tx1"/>
              </a:solidFill>
              <a:latin typeface="Times New Roman Tj" pitchFamily="18" charset="-52"/>
            </a:endParaRPr>
          </a:p>
        </p:txBody>
      </p:sp>
      <p:sp>
        <p:nvSpPr>
          <p:cNvPr id="4" name="Rectangle 5"/>
          <p:cNvSpPr>
            <a:spLocks noChangeArrowheads="1"/>
          </p:cNvSpPr>
          <p:nvPr/>
        </p:nvSpPr>
        <p:spPr bwMode="auto">
          <a:xfrm>
            <a:off x="0" y="14288"/>
            <a:ext cx="9144000" cy="385762"/>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a:solidFill>
                  <a:srgbClr val="FFFFFF"/>
                </a:solidFill>
                <a:latin typeface="Times New Roman Tj" pitchFamily="18" charset="-52"/>
              </a:rPr>
              <a:t>                ДОНИШГОЊИ ДАВЛАТИИ ТИЉОРАТИ ТОЉИКИСТОН</a:t>
            </a:r>
          </a:p>
          <a:p>
            <a:endParaRPr lang="ru-RU" sz="2000" dirty="0"/>
          </a:p>
        </p:txBody>
      </p:sp>
      <p:sp>
        <p:nvSpPr>
          <p:cNvPr id="6" name="Rectangle 5"/>
          <p:cNvSpPr>
            <a:spLocks noChangeArrowheads="1"/>
          </p:cNvSpPr>
          <p:nvPr/>
        </p:nvSpPr>
        <p:spPr bwMode="auto">
          <a:xfrm>
            <a:off x="0" y="6443660"/>
            <a:ext cx="9144000" cy="414340"/>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smtClean="0">
                <a:solidFill>
                  <a:srgbClr val="FFFFFF"/>
                </a:solidFill>
                <a:latin typeface="Times New Roman Tj" pitchFamily="18" charset="-52"/>
              </a:rPr>
              <a:t>ДУШАНБЕ – 2015 </a:t>
            </a:r>
          </a:p>
          <a:p>
            <a:endParaRPr lang="ru-RU" sz="2000" dirty="0"/>
          </a:p>
        </p:txBody>
      </p:sp>
      <p:pic>
        <p:nvPicPr>
          <p:cNvPr id="8" name="Рисунок 2" descr="C:\Documents and Settings\Abit2011\Рабочий стол\1\ЛОГОТИПИ ДОНИШГОХ нав_1.png"/>
          <p:cNvPicPr>
            <a:picLocks noChangeAspect="1" noChangeArrowheads="1"/>
          </p:cNvPicPr>
          <p:nvPr/>
        </p:nvPicPr>
        <p:blipFill>
          <a:blip r:embed="rId2"/>
          <a:srcRect/>
          <a:stretch>
            <a:fillRect/>
          </a:stretch>
        </p:blipFill>
        <p:spPr bwMode="auto">
          <a:xfrm>
            <a:off x="160559" y="0"/>
            <a:ext cx="417600" cy="41207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620688"/>
            <a:ext cx="8640960" cy="5400600"/>
          </a:xfrm>
        </p:spPr>
        <p:txBody>
          <a:bodyPr>
            <a:normAutofit fontScale="25000" lnSpcReduction="20000"/>
          </a:bodyPr>
          <a:lstStyle/>
          <a:p>
            <a:r>
              <a:rPr lang="ru-RU" sz="5600" b="1" dirty="0">
                <a:solidFill>
                  <a:schemeClr val="tx1"/>
                </a:solidFill>
                <a:latin typeface="Times New Roman Tj" panose="02020603050405020304" pitchFamily="18" charset="-52"/>
              </a:rPr>
              <a:t>ХУЛОСА</a:t>
            </a:r>
            <a:endParaRPr lang="ru-RU" dirty="0">
              <a:solidFill>
                <a:schemeClr val="tx1"/>
              </a:solidFill>
              <a:latin typeface="Times New Roman Tj" panose="02020603050405020304" pitchFamily="18" charset="-52"/>
            </a:endParaRPr>
          </a:p>
          <a:p>
            <a:pPr algn="l"/>
            <a:r>
              <a:rPr lang="ru-RU" b="1" dirty="0">
                <a:solidFill>
                  <a:schemeClr val="tx1"/>
                </a:solidFill>
                <a:latin typeface="Times New Roman Tj" panose="02020603050405020304" pitchFamily="18" charset="-52"/>
              </a:rPr>
              <a:t> </a:t>
            </a:r>
            <a:endParaRPr lang="ru-RU" dirty="0">
              <a:solidFill>
                <a:schemeClr val="tx1"/>
              </a:solidFill>
              <a:latin typeface="Times New Roman Tj" panose="02020603050405020304" pitchFamily="18" charset="-52"/>
            </a:endParaRPr>
          </a:p>
          <a:p>
            <a:pPr marL="514350" lvl="0" indent="-514350" algn="just">
              <a:buFont typeface="+mj-lt"/>
              <a:buAutoNum type="arabicPeriod"/>
            </a:pPr>
            <a:r>
              <a:rPr lang="ru-RU" sz="5600" dirty="0" err="1">
                <a:solidFill>
                  <a:schemeClr val="tx1"/>
                </a:solidFill>
                <a:latin typeface="Times New Roman Tj" panose="02020603050405020304" pitchFamily="18" charset="-52"/>
              </a:rPr>
              <a:t>Фарќияти</a:t>
            </a:r>
            <a:r>
              <a:rPr lang="ru-RU" sz="5600" dirty="0">
                <a:solidFill>
                  <a:schemeClr val="tx1"/>
                </a:solidFill>
                <a:latin typeface="Times New Roman Tj" panose="02020603050405020304" pitchFamily="18" charset="-52"/>
              </a:rPr>
              <a:t> </a:t>
            </a:r>
            <a:r>
              <a:rPr lang="ru-RU" sz="5600" dirty="0" err="1" smtClean="0">
                <a:solidFill>
                  <a:schemeClr val="tx1"/>
                </a:solidFill>
                <a:latin typeface="Times New Roman Tj" panose="02020603050405020304" pitchFamily="18" charset="-52"/>
              </a:rPr>
              <a:t>куллии</a:t>
            </a:r>
            <a:r>
              <a:rPr lang="ru-RU" sz="5600" dirty="0" smtClean="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низоми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кредитии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Аврупої</a:t>
            </a:r>
            <a:r>
              <a:rPr lang="ru-RU" sz="5600" dirty="0">
                <a:solidFill>
                  <a:schemeClr val="tx1"/>
                </a:solidFill>
                <a:latin typeface="Times New Roman Tj" panose="02020603050405020304" pitchFamily="18" charset="-52"/>
              </a:rPr>
              <a:t> аз </a:t>
            </a:r>
            <a:r>
              <a:rPr lang="ru-RU" sz="5600" dirty="0" err="1">
                <a:solidFill>
                  <a:schemeClr val="tx1"/>
                </a:solidFill>
                <a:latin typeface="Times New Roman Tj" panose="02020603050405020304" pitchFamily="18" charset="-52"/>
              </a:rPr>
              <a:t>низоми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Амрикої</a:t>
            </a:r>
            <a:r>
              <a:rPr lang="ru-RU" sz="5600" dirty="0">
                <a:solidFill>
                  <a:schemeClr val="tx1"/>
                </a:solidFill>
                <a:latin typeface="Times New Roman Tj" panose="02020603050405020304" pitchFamily="18" charset="-52"/>
              </a:rPr>
              <a:t> дар он </a:t>
            </a:r>
            <a:r>
              <a:rPr lang="ru-RU" sz="5600" dirty="0" err="1">
                <a:solidFill>
                  <a:schemeClr val="tx1"/>
                </a:solidFill>
                <a:latin typeface="Times New Roman Tj" panose="02020603050405020304" pitchFamily="18" charset="-52"/>
              </a:rPr>
              <a:t>зоњир</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мегардад</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ки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низоми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Аврупої</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сарфи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ваќти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омўзгорро</a:t>
            </a:r>
            <a:r>
              <a:rPr lang="ru-RU" sz="5600" dirty="0">
                <a:solidFill>
                  <a:schemeClr val="tx1"/>
                </a:solidFill>
                <a:latin typeface="Times New Roman Tj" panose="02020603050405020304" pitchFamily="18" charset="-52"/>
              </a:rPr>
              <a:t> на </a:t>
            </a:r>
            <a:r>
              <a:rPr lang="ru-RU" sz="5600" dirty="0" err="1">
                <a:solidFill>
                  <a:schemeClr val="tx1"/>
                </a:solidFill>
                <a:latin typeface="Times New Roman Tj" panose="02020603050405020304" pitchFamily="18" charset="-52"/>
              </a:rPr>
              <a:t>танњо</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барои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таълими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фан</a:t>
            </a:r>
            <a:r>
              <a:rPr lang="ru-RU" sz="5600" dirty="0">
                <a:solidFill>
                  <a:schemeClr val="tx1"/>
                </a:solidFill>
                <a:latin typeface="Times New Roman Tj" panose="02020603050405020304" pitchFamily="18" charset="-52"/>
              </a:rPr>
              <a:t>, балки </a:t>
            </a:r>
            <a:r>
              <a:rPr lang="ru-RU" sz="5600" dirty="0" err="1">
                <a:solidFill>
                  <a:schemeClr val="tx1"/>
                </a:solidFill>
                <a:latin typeface="Times New Roman Tj" panose="02020603050405020304" pitchFamily="18" charset="-52"/>
              </a:rPr>
              <a:t>барои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назорати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њамарўзаи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раванди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даразхудкунї</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ва</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иљрои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корњои</a:t>
            </a:r>
            <a:r>
              <a:rPr lang="ru-RU" sz="5600" dirty="0">
                <a:solidFill>
                  <a:schemeClr val="tx1"/>
                </a:solidFill>
                <a:latin typeface="Times New Roman Tj" panose="02020603050405020304" pitchFamily="18" charset="-52"/>
              </a:rPr>
              <a:t> </a:t>
            </a:r>
            <a:r>
              <a:rPr lang="ru-RU" sz="5600" dirty="0" err="1" smtClean="0">
                <a:solidFill>
                  <a:schemeClr val="tx1"/>
                </a:solidFill>
                <a:latin typeface="Times New Roman Tj" panose="02020603050405020304" pitchFamily="18" charset="-52"/>
              </a:rPr>
              <a:t>мустаќилонаи</a:t>
            </a:r>
            <a:r>
              <a:rPr lang="ru-RU" sz="5600" dirty="0" smtClean="0">
                <a:solidFill>
                  <a:schemeClr val="tx1"/>
                </a:solidFill>
                <a:latin typeface="Times New Roman Tj" panose="02020603050405020304" pitchFamily="18" charset="-52"/>
              </a:rPr>
              <a:t> </a:t>
            </a:r>
            <a:r>
              <a:rPr lang="ru-RU" sz="5600" dirty="0" err="1" smtClean="0">
                <a:solidFill>
                  <a:schemeClr val="tx1"/>
                </a:solidFill>
                <a:latin typeface="Times New Roman Tj" panose="02020603050405020304" pitchFamily="18" charset="-52"/>
              </a:rPr>
              <a:t>донишљўёнро</a:t>
            </a:r>
            <a:r>
              <a:rPr lang="ru-RU" sz="5600" dirty="0" smtClean="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дарбар</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мегирад</a:t>
            </a:r>
            <a:r>
              <a:rPr lang="ru-RU" sz="5600" dirty="0">
                <a:solidFill>
                  <a:schemeClr val="tx1"/>
                </a:solidFill>
                <a:latin typeface="Times New Roman Tj" panose="02020603050405020304" pitchFamily="18" charset="-52"/>
              </a:rPr>
              <a:t>, дар </a:t>
            </a:r>
            <a:r>
              <a:rPr lang="ru-RU" sz="5600" dirty="0" err="1">
                <a:solidFill>
                  <a:schemeClr val="tx1"/>
                </a:solidFill>
                <a:latin typeface="Times New Roman Tj" panose="02020603050405020304" pitchFamily="18" charset="-52"/>
              </a:rPr>
              <a:t>сурате</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ки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низоми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Амрикої</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танњо</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сарфи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ваќти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омўзгорро</a:t>
            </a:r>
            <a:r>
              <a:rPr lang="ru-RU" sz="5600" dirty="0">
                <a:solidFill>
                  <a:schemeClr val="tx1"/>
                </a:solidFill>
                <a:latin typeface="Times New Roman Tj" panose="02020603050405020304" pitchFamily="18" charset="-52"/>
              </a:rPr>
              <a:t> </a:t>
            </a:r>
            <a:r>
              <a:rPr lang="ru-RU" sz="5600" dirty="0" err="1" smtClean="0">
                <a:solidFill>
                  <a:schemeClr val="tx1"/>
                </a:solidFill>
                <a:latin typeface="Times New Roman Tj" panose="02020603050405020304" pitchFamily="18" charset="-52"/>
              </a:rPr>
              <a:t>барои</a:t>
            </a:r>
            <a:r>
              <a:rPr lang="ru-RU" sz="5600" dirty="0" smtClean="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иљрои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сарбории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таълимї</a:t>
            </a:r>
            <a:r>
              <a:rPr lang="ru-RU" sz="5600" dirty="0">
                <a:solidFill>
                  <a:schemeClr val="tx1"/>
                </a:solidFill>
                <a:latin typeface="Times New Roman Tj" panose="02020603050405020304" pitchFamily="18" charset="-52"/>
              </a:rPr>
              <a:t> </a:t>
            </a:r>
            <a:r>
              <a:rPr lang="ru-RU" sz="5600" dirty="0" smtClean="0">
                <a:solidFill>
                  <a:schemeClr val="tx1"/>
                </a:solidFill>
                <a:latin typeface="Times New Roman Tj" panose="02020603050405020304" pitchFamily="18" charset="-52"/>
              </a:rPr>
              <a:t>ба </a:t>
            </a:r>
            <a:r>
              <a:rPr lang="ru-RU" sz="5600" dirty="0" err="1">
                <a:solidFill>
                  <a:schemeClr val="tx1"/>
                </a:solidFill>
                <a:latin typeface="Times New Roman Tj" panose="02020603050405020304" pitchFamily="18" charset="-52"/>
              </a:rPr>
              <a:t>њисоб</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мегираду</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халос</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Бо</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дарназардошти</a:t>
            </a:r>
            <a:r>
              <a:rPr lang="ru-RU" sz="5600" dirty="0">
                <a:solidFill>
                  <a:schemeClr val="tx1"/>
                </a:solidFill>
                <a:latin typeface="Times New Roman Tj" panose="02020603050405020304" pitchFamily="18" charset="-52"/>
              </a:rPr>
              <a:t> он </a:t>
            </a:r>
            <a:r>
              <a:rPr lang="ru-RU" sz="5600" dirty="0" err="1">
                <a:solidFill>
                  <a:schemeClr val="tx1"/>
                </a:solidFill>
                <a:latin typeface="Times New Roman Tj" panose="02020603050405020304" pitchFamily="18" charset="-52"/>
              </a:rPr>
              <a:t>ки</a:t>
            </a:r>
            <a:r>
              <a:rPr lang="ru-RU" sz="5600" dirty="0">
                <a:solidFill>
                  <a:schemeClr val="tx1"/>
                </a:solidFill>
                <a:latin typeface="Times New Roman Tj" panose="02020603050405020304" pitchFamily="18" charset="-52"/>
              </a:rPr>
              <a:t> дар </a:t>
            </a:r>
            <a:r>
              <a:rPr lang="ru-RU" sz="5600" dirty="0" err="1">
                <a:solidFill>
                  <a:schemeClr val="tx1"/>
                </a:solidFill>
                <a:latin typeface="Times New Roman Tj" panose="02020603050405020304" pitchFamily="18" charset="-52"/>
              </a:rPr>
              <a:t>Љумњурии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Тољикистон</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ва</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умуман</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кишварњои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собиќ</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шўравї</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донишандўзии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мустаќилона</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њоло</a:t>
            </a:r>
            <a:r>
              <a:rPr lang="ru-RU" sz="5600" dirty="0">
                <a:solidFill>
                  <a:schemeClr val="tx1"/>
                </a:solidFill>
                <a:latin typeface="Times New Roman Tj" panose="02020603050405020304" pitchFamily="18" charset="-52"/>
              </a:rPr>
              <a:t> ба </a:t>
            </a:r>
            <a:r>
              <a:rPr lang="ru-RU" sz="5600" dirty="0" err="1">
                <a:solidFill>
                  <a:schemeClr val="tx1"/>
                </a:solidFill>
                <a:latin typeface="Times New Roman Tj" panose="02020603050405020304" pitchFamily="18" charset="-52"/>
              </a:rPr>
              <a:t>талаботи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њаётии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донишљўён</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табдил</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наёфтааст</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танњо</a:t>
            </a:r>
            <a:r>
              <a:rPr lang="ru-RU" sz="5600" dirty="0">
                <a:solidFill>
                  <a:schemeClr val="tx1"/>
                </a:solidFill>
                <a:latin typeface="Times New Roman Tj" panose="02020603050405020304" pitchFamily="18" charset="-52"/>
              </a:rPr>
              <a:t> </a:t>
            </a:r>
            <a:r>
              <a:rPr lang="ru-RU" sz="5600" dirty="0" err="1" smtClean="0">
                <a:solidFill>
                  <a:schemeClr val="tx1"/>
                </a:solidFill>
                <a:latin typeface="Times New Roman Tj" panose="02020603050405020304" pitchFamily="18" charset="-52"/>
              </a:rPr>
              <a:t>татбиќи</a:t>
            </a:r>
            <a:r>
              <a:rPr lang="ru-RU" sz="5600" dirty="0" smtClean="0">
                <a:solidFill>
                  <a:schemeClr val="tx1"/>
                </a:solidFill>
                <a:latin typeface="Times New Roman Tj" panose="02020603050405020304" pitchFamily="18" charset="-52"/>
              </a:rPr>
              <a:t> </a:t>
            </a:r>
            <a:r>
              <a:rPr lang="ru-RU" sz="5600" dirty="0" err="1" smtClean="0">
                <a:solidFill>
                  <a:schemeClr val="tx1"/>
                </a:solidFill>
                <a:latin typeface="Times New Roman Tj" panose="02020603050405020304" pitchFamily="18" charset="-52"/>
              </a:rPr>
              <a:t>ќабули</a:t>
            </a:r>
            <a:r>
              <a:rPr lang="ru-RU" sz="5600" dirty="0" smtClean="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низоми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кредитии</a:t>
            </a:r>
            <a:r>
              <a:rPr lang="ru-RU" sz="5600" dirty="0">
                <a:solidFill>
                  <a:schemeClr val="tx1"/>
                </a:solidFill>
                <a:latin typeface="Times New Roman Tj" panose="02020603050405020304" pitchFamily="18" charset="-52"/>
              </a:rPr>
              <a:t> </a:t>
            </a:r>
            <a:r>
              <a:rPr lang="ru-RU" sz="5600" dirty="0" err="1" smtClean="0">
                <a:solidFill>
                  <a:schemeClr val="tx1"/>
                </a:solidFill>
                <a:latin typeface="Times New Roman Tj" panose="02020603050405020304" pitchFamily="18" charset="-52"/>
              </a:rPr>
              <a:t>Аврупої</a:t>
            </a:r>
            <a:r>
              <a:rPr lang="ru-RU" sz="5600" dirty="0" smtClean="0">
                <a:solidFill>
                  <a:schemeClr val="tx1"/>
                </a:solidFill>
                <a:latin typeface="Times New Roman Tj" panose="02020603050405020304" pitchFamily="18" charset="-52"/>
              </a:rPr>
              <a:t>  </a:t>
            </a:r>
            <a:r>
              <a:rPr lang="ru-RU" sz="5600" dirty="0" err="1" smtClean="0">
                <a:solidFill>
                  <a:schemeClr val="tx1"/>
                </a:solidFill>
                <a:latin typeface="Times New Roman Tj" panose="02020603050405020304" pitchFamily="18" charset="-52"/>
              </a:rPr>
              <a:t>сифати</a:t>
            </a:r>
            <a:r>
              <a:rPr lang="ru-RU" sz="5600" dirty="0" smtClean="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тањсилотро</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таъмин</a:t>
            </a:r>
            <a:r>
              <a:rPr lang="ru-RU" sz="5600" dirty="0">
                <a:solidFill>
                  <a:schemeClr val="tx1"/>
                </a:solidFill>
                <a:latin typeface="Times New Roman Tj" panose="02020603050405020304" pitchFamily="18" charset="-52"/>
              </a:rPr>
              <a:t> карда </a:t>
            </a:r>
            <a:r>
              <a:rPr lang="ru-RU" sz="5600" dirty="0" err="1">
                <a:solidFill>
                  <a:schemeClr val="tx1"/>
                </a:solidFill>
                <a:latin typeface="Times New Roman Tj" panose="02020603050405020304" pitchFamily="18" charset="-52"/>
              </a:rPr>
              <a:t>метавонад</a:t>
            </a:r>
            <a:r>
              <a:rPr lang="ru-RU" sz="5600" dirty="0">
                <a:solidFill>
                  <a:schemeClr val="tx1"/>
                </a:solidFill>
                <a:latin typeface="Times New Roman Tj" panose="02020603050405020304" pitchFamily="18" charset="-52"/>
              </a:rPr>
              <a:t>.</a:t>
            </a:r>
          </a:p>
          <a:p>
            <a:pPr marL="514350" lvl="0" indent="-514350" algn="just">
              <a:buFont typeface="+mj-lt"/>
              <a:buAutoNum type="arabicPeriod"/>
            </a:pPr>
            <a:r>
              <a:rPr lang="ru-RU" sz="5600" dirty="0" err="1" smtClean="0">
                <a:solidFill>
                  <a:schemeClr val="tx1"/>
                </a:solidFill>
                <a:latin typeface="Times New Roman Tj" panose="02020603050405020304" pitchFamily="18" charset="-52"/>
              </a:rPr>
              <a:t>Азбаски</a:t>
            </a:r>
            <a:r>
              <a:rPr lang="ru-RU" sz="5600" dirty="0" smtClean="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шарикони</a:t>
            </a:r>
            <a:r>
              <a:rPr lang="ru-RU" sz="5600" dirty="0">
                <a:solidFill>
                  <a:schemeClr val="tx1"/>
                </a:solidFill>
                <a:latin typeface="Times New Roman Tj" panose="02020603050405020304" pitchFamily="18" charset="-52"/>
              </a:rPr>
              <a:t> стратегии </a:t>
            </a:r>
            <a:r>
              <a:rPr lang="ru-RU" sz="5600" dirty="0" err="1">
                <a:solidFill>
                  <a:schemeClr val="tx1"/>
                </a:solidFill>
                <a:latin typeface="Times New Roman Tj" panose="02020603050405020304" pitchFamily="18" charset="-52"/>
              </a:rPr>
              <a:t>кишвари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мо</a:t>
            </a:r>
            <a:r>
              <a:rPr lang="ru-RU" sz="5600" dirty="0">
                <a:solidFill>
                  <a:schemeClr val="tx1"/>
                </a:solidFill>
                <a:latin typeface="Times New Roman Tj" panose="02020603050405020304" pitchFamily="18" charset="-52"/>
              </a:rPr>
              <a:t>, аз </a:t>
            </a:r>
            <a:r>
              <a:rPr lang="ru-RU" sz="5600" dirty="0" err="1">
                <a:solidFill>
                  <a:schemeClr val="tx1"/>
                </a:solidFill>
                <a:latin typeface="Times New Roman Tj" panose="02020603050405020304" pitchFamily="18" charset="-52"/>
              </a:rPr>
              <a:t>љумла</a:t>
            </a:r>
            <a:r>
              <a:rPr lang="ru-RU" sz="5600" dirty="0">
                <a:solidFill>
                  <a:schemeClr val="tx1"/>
                </a:solidFill>
                <a:latin typeface="Times New Roman Tj" panose="02020603050405020304" pitchFamily="18" charset="-52"/>
              </a:rPr>
              <a:t> Россия (соли 2003</a:t>
            </a:r>
            <a:r>
              <a:rPr lang="ru-RU" sz="5600" dirty="0" smtClean="0">
                <a:solidFill>
                  <a:schemeClr val="tx1"/>
                </a:solidFill>
                <a:latin typeface="Times New Roman Tj" panose="02020603050405020304" pitchFamily="18" charset="-52"/>
              </a:rPr>
              <a:t>) </a:t>
            </a:r>
            <a:r>
              <a:rPr lang="ru-RU" sz="5600" dirty="0" err="1" smtClean="0">
                <a:solidFill>
                  <a:schemeClr val="tx1"/>
                </a:solidFill>
                <a:latin typeface="Times New Roman Tj" panose="02020603050405020304" pitchFamily="18" charset="-52"/>
              </a:rPr>
              <a:t>ва</a:t>
            </a:r>
            <a:r>
              <a:rPr lang="ru-RU" sz="5600" dirty="0" smtClean="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Ќазоќистон</a:t>
            </a:r>
            <a:r>
              <a:rPr lang="ru-RU" sz="5600" dirty="0">
                <a:solidFill>
                  <a:schemeClr val="tx1"/>
                </a:solidFill>
                <a:latin typeface="Times New Roman Tj" panose="02020603050405020304" pitchFamily="18" charset="-52"/>
              </a:rPr>
              <a:t> (соли </a:t>
            </a:r>
            <a:r>
              <a:rPr lang="ru-RU" sz="5600" dirty="0" smtClean="0">
                <a:solidFill>
                  <a:schemeClr val="tx1"/>
                </a:solidFill>
                <a:latin typeface="Times New Roman Tj" panose="02020603050405020304" pitchFamily="18" charset="-52"/>
              </a:rPr>
              <a:t>2011) </a:t>
            </a:r>
            <a:r>
              <a:rPr lang="ru-RU" sz="5600" dirty="0" err="1" smtClean="0">
                <a:solidFill>
                  <a:schemeClr val="tx1"/>
                </a:solidFill>
                <a:latin typeface="Times New Roman Tj" panose="02020603050405020304" pitchFamily="18" charset="-52"/>
              </a:rPr>
              <a:t>Эъломияи</a:t>
            </a:r>
            <a:r>
              <a:rPr lang="ru-RU" sz="5600" dirty="0" smtClean="0">
                <a:solidFill>
                  <a:schemeClr val="tx1"/>
                </a:solidFill>
                <a:latin typeface="Times New Roman Tj" panose="02020603050405020304" pitchFamily="18" charset="-52"/>
              </a:rPr>
              <a:t> </a:t>
            </a:r>
            <a:r>
              <a:rPr lang="ru-RU" sz="5600" dirty="0" err="1" smtClean="0">
                <a:solidFill>
                  <a:schemeClr val="tx1"/>
                </a:solidFill>
                <a:latin typeface="Times New Roman Tj" panose="02020603050405020304" pitchFamily="18" charset="-52"/>
              </a:rPr>
              <a:t>Болонияро</a:t>
            </a:r>
            <a:r>
              <a:rPr lang="ru-RU" sz="5600" dirty="0" smtClean="0">
                <a:solidFill>
                  <a:schemeClr val="tx1"/>
                </a:solidFill>
                <a:latin typeface="Times New Roman Tj" panose="02020603050405020304" pitchFamily="18" charset="-52"/>
              </a:rPr>
              <a:t> ба </a:t>
            </a:r>
            <a:r>
              <a:rPr lang="ru-RU" sz="5600" dirty="0" err="1" smtClean="0">
                <a:solidFill>
                  <a:schemeClr val="tx1"/>
                </a:solidFill>
                <a:latin typeface="Times New Roman Tj" panose="02020603050405020304" pitchFamily="18" charset="-52"/>
              </a:rPr>
              <a:t>имзо</a:t>
            </a:r>
            <a:r>
              <a:rPr lang="ru-RU" sz="5600" dirty="0" smtClean="0">
                <a:solidFill>
                  <a:schemeClr val="tx1"/>
                </a:solidFill>
                <a:latin typeface="Times New Roman Tj" panose="02020603050405020304" pitchFamily="18" charset="-52"/>
              </a:rPr>
              <a:t> </a:t>
            </a:r>
            <a:r>
              <a:rPr lang="ru-RU" sz="5600" dirty="0" err="1" smtClean="0">
                <a:solidFill>
                  <a:schemeClr val="tx1"/>
                </a:solidFill>
                <a:latin typeface="Times New Roman Tj" panose="02020603050405020304" pitchFamily="18" charset="-52"/>
              </a:rPr>
              <a:t>расонидаанд</a:t>
            </a:r>
            <a:r>
              <a:rPr lang="ru-RU" sz="5600" dirty="0" smtClean="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инчунин</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Белорусия</a:t>
            </a:r>
            <a:r>
              <a:rPr lang="ru-RU" sz="5600" dirty="0">
                <a:solidFill>
                  <a:schemeClr val="tx1"/>
                </a:solidFill>
                <a:latin typeface="Times New Roman Tj" panose="02020603050405020304" pitchFamily="18" charset="-52"/>
              </a:rPr>
              <a:t>, Украина </a:t>
            </a:r>
            <a:r>
              <a:rPr lang="ru-RU" sz="5600" dirty="0" err="1">
                <a:solidFill>
                  <a:schemeClr val="tx1"/>
                </a:solidFill>
                <a:latin typeface="Times New Roman Tj" panose="02020603050405020304" pitchFamily="18" charset="-52"/>
              </a:rPr>
              <a:t>ва</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Ќазоќистон</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низоми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кредитии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Аврупоиро</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ќабул</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намудаанд</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танњо</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ќабули</a:t>
            </a:r>
            <a:r>
              <a:rPr lang="ru-RU" sz="5600" dirty="0">
                <a:solidFill>
                  <a:schemeClr val="tx1"/>
                </a:solidFill>
                <a:latin typeface="Times New Roman Tj" panose="02020603050405020304" pitchFamily="18" charset="-52"/>
              </a:rPr>
              <a:t> ин низом </a:t>
            </a:r>
            <a:r>
              <a:rPr lang="ru-RU" sz="5600" dirty="0" err="1">
                <a:solidFill>
                  <a:schemeClr val="tx1"/>
                </a:solidFill>
                <a:latin typeface="Times New Roman Tj" panose="02020603050405020304" pitchFamily="18" charset="-52"/>
              </a:rPr>
              <a:t>бо</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дарназардошти</a:t>
            </a:r>
            <a:r>
              <a:rPr lang="ru-RU" sz="5600" dirty="0">
                <a:solidFill>
                  <a:schemeClr val="tx1"/>
                </a:solidFill>
                <a:latin typeface="Times New Roman Tj" panose="02020603050405020304" pitchFamily="18" charset="-52"/>
              </a:rPr>
              <a:t> </a:t>
            </a:r>
            <a:r>
              <a:rPr lang="ru-RU" sz="5600" dirty="0" err="1" smtClean="0">
                <a:solidFill>
                  <a:schemeClr val="tx1"/>
                </a:solidFill>
                <a:latin typeface="Times New Roman Tj" panose="02020603050405020304" pitchFamily="18" charset="-52"/>
              </a:rPr>
              <a:t>хусусиятњои</a:t>
            </a:r>
            <a:r>
              <a:rPr lang="ru-RU" sz="5600" dirty="0" smtClean="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миллї</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воридшавии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макотиби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олии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моро</a:t>
            </a:r>
            <a:r>
              <a:rPr lang="ru-RU" sz="5600" dirty="0">
                <a:solidFill>
                  <a:schemeClr val="tx1"/>
                </a:solidFill>
                <a:latin typeface="Times New Roman Tj" panose="02020603050405020304" pitchFamily="18" charset="-52"/>
              </a:rPr>
              <a:t> ба </a:t>
            </a:r>
            <a:r>
              <a:rPr lang="ru-RU" sz="5600" dirty="0" err="1">
                <a:solidFill>
                  <a:schemeClr val="tx1"/>
                </a:solidFill>
                <a:latin typeface="Times New Roman Tj" panose="02020603050405020304" pitchFamily="18" charset="-52"/>
              </a:rPr>
              <a:t>фазои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тањсилотии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мамолики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ќитъаи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Авруосиё</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имконпазир</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мегардонад</a:t>
            </a:r>
            <a:r>
              <a:rPr lang="ru-RU" sz="5600" dirty="0">
                <a:solidFill>
                  <a:schemeClr val="tx1"/>
                </a:solidFill>
                <a:latin typeface="Times New Roman Tj" panose="02020603050405020304" pitchFamily="18" charset="-52"/>
              </a:rPr>
              <a:t>.</a:t>
            </a:r>
          </a:p>
          <a:p>
            <a:pPr marL="514350" lvl="0" indent="-514350" algn="just">
              <a:buFont typeface="+mj-lt"/>
              <a:buAutoNum type="arabicPeriod"/>
            </a:pPr>
            <a:r>
              <a:rPr lang="ru-RU" sz="5600" dirty="0" err="1" smtClean="0">
                <a:solidFill>
                  <a:schemeClr val="tx1"/>
                </a:solidFill>
                <a:latin typeface="Times New Roman Tj" panose="02020603050405020304" pitchFamily="18" charset="-52"/>
              </a:rPr>
              <a:t>Камбудии</a:t>
            </a:r>
            <a:r>
              <a:rPr lang="ru-RU" sz="5600" dirty="0" smtClean="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асосие</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ки</a:t>
            </a:r>
            <a:r>
              <a:rPr lang="ru-RU" sz="5600" dirty="0">
                <a:solidFill>
                  <a:schemeClr val="tx1"/>
                </a:solidFill>
                <a:latin typeface="Times New Roman Tj" panose="02020603050405020304" pitchFamily="18" charset="-52"/>
              </a:rPr>
              <a:t> дар </a:t>
            </a:r>
            <a:r>
              <a:rPr lang="ru-RU" sz="5600" dirty="0" err="1">
                <a:solidFill>
                  <a:schemeClr val="tx1"/>
                </a:solidFill>
                <a:latin typeface="Times New Roman Tj" panose="02020603050405020304" pitchFamily="18" charset="-52"/>
              </a:rPr>
              <a:t>раванди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татбиќи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низоми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кредитии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тањсилот</a:t>
            </a:r>
            <a:r>
              <a:rPr lang="ru-RU" sz="5600" dirty="0">
                <a:solidFill>
                  <a:schemeClr val="tx1"/>
                </a:solidFill>
                <a:latin typeface="Times New Roman Tj" panose="02020603050405020304" pitchFamily="18" charset="-52"/>
              </a:rPr>
              <a:t> ба </a:t>
            </a:r>
            <a:r>
              <a:rPr lang="ru-RU" sz="5600" dirty="0" err="1">
                <a:solidFill>
                  <a:schemeClr val="tx1"/>
                </a:solidFill>
                <a:latin typeface="Times New Roman Tj" panose="02020603050405020304" pitchFamily="18" charset="-52"/>
              </a:rPr>
              <a:t>назар</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мерасад</a:t>
            </a:r>
            <a:r>
              <a:rPr lang="ru-RU" sz="5600" dirty="0">
                <a:solidFill>
                  <a:schemeClr val="tx1"/>
                </a:solidFill>
                <a:latin typeface="Times New Roman Tj" panose="02020603050405020304" pitchFamily="18" charset="-52"/>
              </a:rPr>
              <a:t>, на дар худи низом, балки дар </a:t>
            </a:r>
            <a:r>
              <a:rPr lang="ru-RU" sz="5600" dirty="0" err="1">
                <a:solidFill>
                  <a:schemeClr val="tx1"/>
                </a:solidFill>
                <a:latin typeface="Times New Roman Tj" panose="02020603050405020304" pitchFamily="18" charset="-52"/>
              </a:rPr>
              <a:t>риоя</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накардани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талаботњои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асосии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низоми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мазкур</a:t>
            </a:r>
            <a:r>
              <a:rPr lang="ru-RU" sz="5600" dirty="0">
                <a:solidFill>
                  <a:schemeClr val="tx1"/>
                </a:solidFill>
                <a:latin typeface="Times New Roman Tj" panose="02020603050405020304" pitchFamily="18" charset="-52"/>
              </a:rPr>
              <a:t> аз </a:t>
            </a:r>
            <a:r>
              <a:rPr lang="ru-RU" sz="5600" dirty="0" err="1">
                <a:solidFill>
                  <a:schemeClr val="tx1"/>
                </a:solidFill>
                <a:latin typeface="Times New Roman Tj" panose="02020603050405020304" pitchFamily="18" charset="-52"/>
              </a:rPr>
              <a:t>љониби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ќисми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зиёди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устодон</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мебошад</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Истифода</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набурдани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шаклу</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услубњои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интерактивии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таълим</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таъмин</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нанамудани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донишљўён</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бо</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комплексњои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таълимї-методї</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ва</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маводњои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таќсимшаванда</a:t>
            </a:r>
            <a:r>
              <a:rPr lang="ru-RU" sz="5600" dirty="0">
                <a:solidFill>
                  <a:schemeClr val="tx1"/>
                </a:solidFill>
                <a:latin typeface="Times New Roman Tj" panose="02020603050405020304" pitchFamily="18" charset="-52"/>
              </a:rPr>
              <a:t> дар </a:t>
            </a:r>
            <a:r>
              <a:rPr lang="ru-RU" sz="5600" dirty="0" err="1">
                <a:solidFill>
                  <a:schemeClr val="tx1"/>
                </a:solidFill>
                <a:latin typeface="Times New Roman Tj" panose="02020603050405020304" pitchFamily="18" charset="-52"/>
              </a:rPr>
              <a:t>шакли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чопї</a:t>
            </a:r>
            <a:r>
              <a:rPr lang="ru-RU" sz="5600" dirty="0">
                <a:solidFill>
                  <a:schemeClr val="tx1"/>
                </a:solidFill>
                <a:latin typeface="Times New Roman Tj" panose="02020603050405020304" pitchFamily="18" charset="-52"/>
              </a:rPr>
              <a:t> ё </a:t>
            </a:r>
            <a:r>
              <a:rPr lang="ru-RU" sz="5600" dirty="0" err="1">
                <a:solidFill>
                  <a:schemeClr val="tx1"/>
                </a:solidFill>
                <a:latin typeface="Times New Roman Tj" panose="02020603050405020304" pitchFamily="18" charset="-52"/>
              </a:rPr>
              <a:t>электронї</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истифода</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набурдани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журналњои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электронї</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риоя</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накардани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талаботи</a:t>
            </a:r>
            <a:r>
              <a:rPr lang="ru-RU" sz="5600" dirty="0">
                <a:solidFill>
                  <a:schemeClr val="tx1"/>
                </a:solidFill>
                <a:latin typeface="Times New Roman Tj" panose="02020603050405020304" pitchFamily="18" charset="-52"/>
              </a:rPr>
              <a:t> низом </a:t>
            </a:r>
            <a:r>
              <a:rPr lang="ru-RU" sz="5600" dirty="0" err="1">
                <a:solidFill>
                  <a:schemeClr val="tx1"/>
                </a:solidFill>
                <a:latin typeface="Times New Roman Tj" panose="02020603050405020304" pitchFamily="18" charset="-52"/>
              </a:rPr>
              <a:t>оид</a:t>
            </a:r>
            <a:r>
              <a:rPr lang="ru-RU" sz="5600" dirty="0">
                <a:solidFill>
                  <a:schemeClr val="tx1"/>
                </a:solidFill>
                <a:latin typeface="Times New Roman Tj" panose="02020603050405020304" pitchFamily="18" charset="-52"/>
              </a:rPr>
              <a:t> ба </a:t>
            </a:r>
            <a:r>
              <a:rPr lang="ru-RU" sz="5600" dirty="0" err="1">
                <a:solidFill>
                  <a:schemeClr val="tx1"/>
                </a:solidFill>
                <a:latin typeface="Times New Roman Tj" panose="02020603050405020304" pitchFamily="18" charset="-52"/>
              </a:rPr>
              <a:t>холгузории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объективона</a:t>
            </a:r>
            <a:r>
              <a:rPr lang="ru-RU" sz="5600" dirty="0">
                <a:solidFill>
                  <a:schemeClr val="tx1"/>
                </a:solidFill>
                <a:latin typeface="Times New Roman Tj" panose="02020603050405020304" pitchFamily="18" charset="-52"/>
              </a:rPr>
              <a:t> ба </a:t>
            </a:r>
            <a:r>
              <a:rPr lang="ru-RU" sz="5600" dirty="0" err="1">
                <a:solidFill>
                  <a:schemeClr val="tx1"/>
                </a:solidFill>
                <a:latin typeface="Times New Roman Tj" panose="02020603050405020304" pitchFamily="18" charset="-52"/>
              </a:rPr>
              <a:t>натиљањои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фаъолияти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њарњафтаинаи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донишљў</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табдил</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додани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услуби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муайянкунии</a:t>
            </a:r>
            <a:r>
              <a:rPr lang="ru-RU" sz="5600" dirty="0">
                <a:solidFill>
                  <a:schemeClr val="tx1"/>
                </a:solidFill>
                <a:latin typeface="Times New Roman Tj" panose="02020603050405020304" pitchFamily="18" charset="-52"/>
              </a:rPr>
              <a:t> рейтинги </a:t>
            </a:r>
            <a:r>
              <a:rPr lang="ru-RU" sz="5600" dirty="0" err="1">
                <a:solidFill>
                  <a:schemeClr val="tx1"/>
                </a:solidFill>
                <a:latin typeface="Times New Roman Tj" panose="02020603050405020304" pitchFamily="18" charset="-52"/>
              </a:rPr>
              <a:t>донишљўён</a:t>
            </a:r>
            <a:r>
              <a:rPr lang="ru-RU" sz="5600" dirty="0">
                <a:solidFill>
                  <a:schemeClr val="tx1"/>
                </a:solidFill>
                <a:latin typeface="Times New Roman Tj" panose="02020603050405020304" pitchFamily="18" charset="-52"/>
              </a:rPr>
              <a:t> ба </a:t>
            </a:r>
            <a:r>
              <a:rPr lang="ru-RU" sz="5600" dirty="0" err="1">
                <a:solidFill>
                  <a:schemeClr val="tx1"/>
                </a:solidFill>
                <a:latin typeface="Times New Roman Tj" panose="02020603050405020304" pitchFamily="18" charset="-52"/>
              </a:rPr>
              <a:t>имтињони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алоњида</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ва</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ѓайра</a:t>
            </a:r>
            <a:r>
              <a:rPr lang="ru-RU" sz="5600" dirty="0">
                <a:solidFill>
                  <a:schemeClr val="tx1"/>
                </a:solidFill>
                <a:latin typeface="Times New Roman Tj" panose="02020603050405020304" pitchFamily="18" charset="-52"/>
              </a:rPr>
              <a:t> аз </a:t>
            </a:r>
            <a:r>
              <a:rPr lang="ru-RU" sz="5600" dirty="0" err="1">
                <a:solidFill>
                  <a:schemeClr val="tx1"/>
                </a:solidFill>
                <a:latin typeface="Times New Roman Tj" panose="02020603050405020304" pitchFamily="18" charset="-52"/>
              </a:rPr>
              <a:t>љумлаи</a:t>
            </a:r>
            <a:r>
              <a:rPr lang="ru-RU" sz="5600" dirty="0">
                <a:solidFill>
                  <a:schemeClr val="tx1"/>
                </a:solidFill>
                <a:latin typeface="Times New Roman Tj" panose="02020603050405020304" pitchFamily="18" charset="-52"/>
              </a:rPr>
              <a:t> ин </a:t>
            </a:r>
            <a:r>
              <a:rPr lang="ru-RU" sz="5600" dirty="0" err="1">
                <a:solidFill>
                  <a:schemeClr val="tx1"/>
                </a:solidFill>
                <a:latin typeface="Times New Roman Tj" panose="02020603050405020304" pitchFamily="18" charset="-52"/>
              </a:rPr>
              <a:t>камбудињо</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мебошанд</a:t>
            </a:r>
            <a:r>
              <a:rPr lang="ru-RU" sz="5600" dirty="0">
                <a:solidFill>
                  <a:schemeClr val="tx1"/>
                </a:solidFill>
                <a:latin typeface="Times New Roman Tj" panose="02020603050405020304" pitchFamily="18" charset="-52"/>
              </a:rPr>
              <a:t>.</a:t>
            </a:r>
          </a:p>
          <a:p>
            <a:pPr marL="514350" lvl="0" indent="-514350" algn="just">
              <a:buFont typeface="+mj-lt"/>
              <a:buAutoNum type="arabicPeriod"/>
            </a:pPr>
            <a:r>
              <a:rPr lang="ru-RU" sz="5600" dirty="0" err="1">
                <a:solidFill>
                  <a:schemeClr val="tx1"/>
                </a:solidFill>
                <a:latin typeface="Times New Roman Tj" panose="02020603050405020304" pitchFamily="18" charset="-52"/>
              </a:rPr>
              <a:t>Бо</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маќсади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пайдо</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намудани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роњњои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рафъи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камбудињои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номбаршуда</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ташкил</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ва</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гузаронидани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семинари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омўзишї</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бо</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иштироки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васеи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намояндагони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масъули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Вазорати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маориф</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ва</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илми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љумњурї</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муассисањои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тањсилоти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олии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касбї</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ва</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устодони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хоњишманд</a:t>
            </a:r>
            <a:r>
              <a:rPr lang="ru-RU" sz="5600" dirty="0">
                <a:solidFill>
                  <a:schemeClr val="tx1"/>
                </a:solidFill>
                <a:latin typeface="Times New Roman Tj" panose="02020603050405020304" pitchFamily="18" charset="-52"/>
              </a:rPr>
              <a:t> ба </a:t>
            </a:r>
            <a:r>
              <a:rPr lang="ru-RU" sz="5600" dirty="0" err="1">
                <a:solidFill>
                  <a:schemeClr val="tx1"/>
                </a:solidFill>
                <a:latin typeface="Times New Roman Tj" panose="02020603050405020304" pitchFamily="18" charset="-52"/>
              </a:rPr>
              <a:t>маќсад</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мувофиќ</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аст</a:t>
            </a:r>
            <a:r>
              <a:rPr lang="ru-RU" sz="5600" dirty="0">
                <a:solidFill>
                  <a:schemeClr val="tx1"/>
                </a:solidFill>
                <a:latin typeface="Times New Roman Tj" panose="02020603050405020304" pitchFamily="18" charset="-52"/>
              </a:rPr>
              <a:t>.</a:t>
            </a:r>
          </a:p>
          <a:p>
            <a:pPr marL="514350" lvl="0" indent="-514350" algn="just">
              <a:buFont typeface="+mj-lt"/>
              <a:buAutoNum type="arabicPeriod"/>
            </a:pPr>
            <a:r>
              <a:rPr lang="ru-RU" sz="5600" dirty="0" err="1">
                <a:solidFill>
                  <a:schemeClr val="tx1"/>
                </a:solidFill>
                <a:latin typeface="Times New Roman Tj" panose="02020603050405020304" pitchFamily="18" charset="-52"/>
              </a:rPr>
              <a:t>Њоло</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зарурати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тањия</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ва</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татбиќи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стандартњо</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ва</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наќшањои</a:t>
            </a:r>
            <a:r>
              <a:rPr lang="ru-RU" sz="5600" dirty="0">
                <a:solidFill>
                  <a:schemeClr val="tx1"/>
                </a:solidFill>
                <a:latin typeface="Times New Roman Tj" panose="02020603050405020304" pitchFamily="18" charset="-52"/>
              </a:rPr>
              <a:t> нави </a:t>
            </a:r>
            <a:r>
              <a:rPr lang="ru-RU" sz="5600" dirty="0" err="1">
                <a:solidFill>
                  <a:schemeClr val="tx1"/>
                </a:solidFill>
                <a:latin typeface="Times New Roman Tj" panose="02020603050405020304" pitchFamily="18" charset="-52"/>
              </a:rPr>
              <a:t>таълимї</a:t>
            </a:r>
            <a:r>
              <a:rPr lang="ru-RU" sz="5600" dirty="0">
                <a:solidFill>
                  <a:schemeClr val="tx1"/>
                </a:solidFill>
                <a:latin typeface="Times New Roman Tj" panose="02020603050405020304" pitchFamily="18" charset="-52"/>
              </a:rPr>
              <a:t> аз </a:t>
            </a:r>
            <a:r>
              <a:rPr lang="ru-RU" sz="5600" dirty="0" err="1">
                <a:solidFill>
                  <a:schemeClr val="tx1"/>
                </a:solidFill>
                <a:latin typeface="Times New Roman Tj" panose="02020603050405020304" pitchFamily="18" charset="-52"/>
              </a:rPr>
              <a:t>нигоњи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таъмини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салоњиятнокии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донишљўён</a:t>
            </a:r>
            <a:r>
              <a:rPr lang="ru-RU" sz="5600" dirty="0">
                <a:solidFill>
                  <a:schemeClr val="tx1"/>
                </a:solidFill>
                <a:latin typeface="Times New Roman Tj" panose="02020603050405020304" pitchFamily="18" charset="-52"/>
              </a:rPr>
              <a:t> ба </a:t>
            </a:r>
            <a:r>
              <a:rPr lang="ru-RU" sz="5600" dirty="0" err="1">
                <a:solidFill>
                  <a:schemeClr val="tx1"/>
                </a:solidFill>
                <a:latin typeface="Times New Roman Tj" panose="02020603050405020304" pitchFamily="18" charset="-52"/>
              </a:rPr>
              <a:t>миён</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омадааст</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Њалли</a:t>
            </a:r>
            <a:r>
              <a:rPr lang="ru-RU" sz="5600" dirty="0">
                <a:solidFill>
                  <a:schemeClr val="tx1"/>
                </a:solidFill>
                <a:latin typeface="Times New Roman Tj" panose="02020603050405020304" pitchFamily="18" charset="-52"/>
              </a:rPr>
              <a:t> ин </a:t>
            </a:r>
            <a:r>
              <a:rPr lang="ru-RU" sz="5600" dirty="0" err="1">
                <a:solidFill>
                  <a:schemeClr val="tx1"/>
                </a:solidFill>
                <a:latin typeface="Times New Roman Tj" panose="02020603050405020304" pitchFamily="18" charset="-52"/>
              </a:rPr>
              <a:t>масъала</a:t>
            </a:r>
            <a:r>
              <a:rPr lang="ru-RU" sz="5600" dirty="0">
                <a:solidFill>
                  <a:schemeClr val="tx1"/>
                </a:solidFill>
                <a:latin typeface="Times New Roman Tj" panose="02020603050405020304" pitchFamily="18" charset="-52"/>
              </a:rPr>
              <a:t> ба </a:t>
            </a:r>
            <a:r>
              <a:rPr lang="ru-RU" sz="5600" dirty="0" err="1">
                <a:solidFill>
                  <a:schemeClr val="tx1"/>
                </a:solidFill>
                <a:latin typeface="Times New Roman Tj" panose="02020603050405020304" pitchFamily="18" charset="-52"/>
              </a:rPr>
              <a:t>болоравии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сифати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тањсилот</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ва</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самарабахшии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низоми</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кредитї</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мусоидат</a:t>
            </a:r>
            <a:r>
              <a:rPr lang="ru-RU" sz="5600" dirty="0">
                <a:solidFill>
                  <a:schemeClr val="tx1"/>
                </a:solidFill>
                <a:latin typeface="Times New Roman Tj" panose="02020603050405020304" pitchFamily="18" charset="-52"/>
              </a:rPr>
              <a:t> </a:t>
            </a:r>
            <a:r>
              <a:rPr lang="ru-RU" sz="5600" dirty="0" err="1">
                <a:solidFill>
                  <a:schemeClr val="tx1"/>
                </a:solidFill>
                <a:latin typeface="Times New Roman Tj" panose="02020603050405020304" pitchFamily="18" charset="-52"/>
              </a:rPr>
              <a:t>хоњад</a:t>
            </a:r>
            <a:r>
              <a:rPr lang="ru-RU" sz="5600" dirty="0">
                <a:solidFill>
                  <a:schemeClr val="tx1"/>
                </a:solidFill>
                <a:latin typeface="Times New Roman Tj" panose="02020603050405020304" pitchFamily="18" charset="-52"/>
              </a:rPr>
              <a:t> кард.</a:t>
            </a:r>
          </a:p>
          <a:p>
            <a:pPr algn="l"/>
            <a:endParaRPr lang="ru-RU" sz="5600" dirty="0">
              <a:solidFill>
                <a:schemeClr val="tx1"/>
              </a:solidFill>
              <a:latin typeface="Times New Roman Tj" panose="02020603050405020304" pitchFamily="18" charset="-52"/>
            </a:endParaRPr>
          </a:p>
        </p:txBody>
      </p:sp>
      <p:sp>
        <p:nvSpPr>
          <p:cNvPr id="4" name="Rectangle 5"/>
          <p:cNvSpPr>
            <a:spLocks noChangeArrowheads="1"/>
          </p:cNvSpPr>
          <p:nvPr/>
        </p:nvSpPr>
        <p:spPr bwMode="auto">
          <a:xfrm>
            <a:off x="0" y="6443660"/>
            <a:ext cx="9144000" cy="414340"/>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smtClean="0">
                <a:solidFill>
                  <a:srgbClr val="FFFFFF"/>
                </a:solidFill>
                <a:latin typeface="Times New Roman Tj" pitchFamily="18" charset="-52"/>
              </a:rPr>
              <a:t>ДУШАНБЕ – 2015 </a:t>
            </a:r>
          </a:p>
          <a:p>
            <a:endParaRPr lang="ru-RU" sz="2000" dirty="0"/>
          </a:p>
        </p:txBody>
      </p:sp>
      <p:sp>
        <p:nvSpPr>
          <p:cNvPr id="5" name="Rectangle 5"/>
          <p:cNvSpPr>
            <a:spLocks noChangeArrowheads="1"/>
          </p:cNvSpPr>
          <p:nvPr/>
        </p:nvSpPr>
        <p:spPr bwMode="auto">
          <a:xfrm>
            <a:off x="0" y="14288"/>
            <a:ext cx="9144000" cy="385762"/>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a:solidFill>
                  <a:srgbClr val="FFFFFF"/>
                </a:solidFill>
                <a:latin typeface="Times New Roman Tj" pitchFamily="18" charset="-52"/>
              </a:rPr>
              <a:t>                ДОНИШГОЊИ ДАВЛАТИИ ТИЉОРАТИ ТОЉИКИСТОН</a:t>
            </a:r>
          </a:p>
          <a:p>
            <a:endParaRPr lang="ru-RU" sz="2000" dirty="0"/>
          </a:p>
        </p:txBody>
      </p:sp>
      <p:pic>
        <p:nvPicPr>
          <p:cNvPr id="6" name="Рисунок 2" descr="C:\Documents and Settings\Abit2011\Рабочий стол\1\ЛОГОТИПИ ДОНИШГОХ нав_1.png"/>
          <p:cNvPicPr>
            <a:picLocks noChangeAspect="1" noChangeArrowheads="1"/>
          </p:cNvPicPr>
          <p:nvPr/>
        </p:nvPicPr>
        <p:blipFill>
          <a:blip r:embed="rId2"/>
          <a:srcRect/>
          <a:stretch>
            <a:fillRect/>
          </a:stretch>
        </p:blipFill>
        <p:spPr bwMode="auto">
          <a:xfrm>
            <a:off x="160559" y="0"/>
            <a:ext cx="417600" cy="412070"/>
          </a:xfrm>
          <a:prstGeom prst="rect">
            <a:avLst/>
          </a:prstGeom>
          <a:noFill/>
          <a:ln w="9525">
            <a:noFill/>
            <a:miter lim="800000"/>
            <a:headEnd/>
            <a:tailEnd/>
          </a:ln>
        </p:spPr>
      </p:pic>
    </p:spTree>
    <p:extLst>
      <p:ext uri="{BB962C8B-B14F-4D97-AF65-F5344CB8AC3E}">
        <p14:creationId xmlns:p14="http://schemas.microsoft.com/office/powerpoint/2010/main" xmlns="" val="4878630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071538" y="1928802"/>
            <a:ext cx="7772400" cy="2643206"/>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rgbClr val="041AE8"/>
                </a:solidFill>
                <a:effectLst/>
                <a:uLnTx/>
                <a:uFillTx/>
                <a:latin typeface="Times New Roman Tj" pitchFamily="18" charset="-52"/>
                <a:ea typeface="+mj-ea"/>
                <a:cs typeface="+mj-cs"/>
              </a:rPr>
              <a:t>Ба </a:t>
            </a:r>
            <a:endParaRPr lang="ru-RU" sz="4400" b="1" dirty="0" smtClean="0">
              <a:solidFill>
                <a:srgbClr val="041AE8"/>
              </a:solidFill>
              <a:latin typeface="Times New Roman Tj" pitchFamily="18" charset="-52"/>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rgbClr val="041AE8"/>
                </a:solidFill>
                <a:effectLst/>
                <a:uLnTx/>
                <a:uFillTx/>
                <a:latin typeface="Times New Roman Tj" pitchFamily="18" charset="-52"/>
                <a:ea typeface="+mj-ea"/>
                <a:cs typeface="+mj-cs"/>
              </a:rPr>
              <a:t>     </a:t>
            </a:r>
            <a:r>
              <a:rPr kumimoji="0" lang="ru-RU" sz="4400" b="1" i="0" u="none" strike="noStrike" kern="1200" cap="none" spc="0" normalizeH="0" baseline="0" noProof="0" dirty="0" err="1" smtClean="0">
                <a:ln>
                  <a:noFill/>
                </a:ln>
                <a:solidFill>
                  <a:srgbClr val="041AE8"/>
                </a:solidFill>
                <a:effectLst/>
                <a:uLnTx/>
                <a:uFillTx/>
                <a:latin typeface="Times New Roman Tj" pitchFamily="18" charset="-52"/>
                <a:ea typeface="+mj-ea"/>
                <a:cs typeface="+mj-cs"/>
              </a:rPr>
              <a:t>диќќататон</a:t>
            </a:r>
            <a:r>
              <a:rPr kumimoji="0" lang="ru-RU" sz="4400" b="1" i="0" u="none" strike="noStrike" kern="1200" cap="none" spc="0" normalizeH="0" baseline="0" noProof="0" dirty="0" smtClean="0">
                <a:ln>
                  <a:noFill/>
                </a:ln>
                <a:solidFill>
                  <a:srgbClr val="041AE8"/>
                </a:solidFill>
                <a:effectLst/>
                <a:uLnTx/>
                <a:uFillTx/>
                <a:latin typeface="Times New Roman Tj" pitchFamily="18" charset="-52"/>
                <a:ea typeface="+mj-ea"/>
                <a:cs typeface="+mj-cs"/>
              </a:rPr>
              <a:t> </a:t>
            </a:r>
          </a:p>
          <a:p>
            <a:pPr marL="0" marR="0" lvl="0" indent="0"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rgbClr val="041AE8"/>
                </a:solidFill>
                <a:effectLst/>
                <a:uLnTx/>
                <a:uFillTx/>
                <a:latin typeface="Times New Roman Tj" pitchFamily="18" charset="-52"/>
                <a:ea typeface="+mj-ea"/>
                <a:cs typeface="+mj-cs"/>
              </a:rPr>
              <a:t>                    </a:t>
            </a:r>
            <a:r>
              <a:rPr kumimoji="0" lang="ru-RU" sz="4400" b="1" i="0" u="none" strike="noStrike" kern="1200" cap="none" spc="0" normalizeH="0" baseline="0" noProof="0" dirty="0" err="1" smtClean="0">
                <a:ln>
                  <a:noFill/>
                </a:ln>
                <a:solidFill>
                  <a:srgbClr val="041AE8"/>
                </a:solidFill>
                <a:effectLst/>
                <a:uLnTx/>
                <a:uFillTx/>
                <a:latin typeface="Times New Roman Tj" pitchFamily="18" charset="-52"/>
                <a:ea typeface="+mj-ea"/>
                <a:cs typeface="+mj-cs"/>
              </a:rPr>
              <a:t>ташаккур</a:t>
            </a:r>
            <a:r>
              <a:rPr kumimoji="0" lang="ru-RU" sz="4400" b="1" i="0" u="none" strike="noStrike" kern="1200" cap="none" spc="0" normalizeH="0" baseline="0" noProof="0" dirty="0" smtClean="0">
                <a:ln>
                  <a:noFill/>
                </a:ln>
                <a:solidFill>
                  <a:srgbClr val="041AE8"/>
                </a:solidFill>
                <a:effectLst/>
                <a:uLnTx/>
                <a:uFillTx/>
                <a:latin typeface="Times New Roman Tj" pitchFamily="18" charset="-52"/>
                <a:ea typeface="+mj-ea"/>
                <a:cs typeface="+mj-cs"/>
              </a:rPr>
              <a:t>!</a:t>
            </a:r>
            <a:endParaRPr kumimoji="0" lang="ru-RU" sz="4400" b="1" i="0" u="none" strike="noStrike" kern="1200" cap="none" spc="0" normalizeH="0" baseline="0" noProof="0" dirty="0">
              <a:ln>
                <a:noFill/>
              </a:ln>
              <a:solidFill>
                <a:srgbClr val="041AE8"/>
              </a:solidFill>
              <a:effectLst/>
              <a:uLnTx/>
              <a:uFillTx/>
              <a:latin typeface="Times New Roman Tj" pitchFamily="18" charset="-52"/>
              <a:ea typeface="+mj-ea"/>
              <a:cs typeface="+mj-cs"/>
            </a:endParaRPr>
          </a:p>
        </p:txBody>
      </p:sp>
      <p:sp>
        <p:nvSpPr>
          <p:cNvPr id="3" name="Rectangle 5"/>
          <p:cNvSpPr>
            <a:spLocks noChangeArrowheads="1"/>
          </p:cNvSpPr>
          <p:nvPr/>
        </p:nvSpPr>
        <p:spPr bwMode="auto">
          <a:xfrm>
            <a:off x="0" y="6443660"/>
            <a:ext cx="9144000" cy="414340"/>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smtClean="0">
                <a:solidFill>
                  <a:srgbClr val="FFFFFF"/>
                </a:solidFill>
                <a:latin typeface="Times New Roman Tj" pitchFamily="18" charset="-52"/>
              </a:rPr>
              <a:t>ДУШАНБЕ – 2015 </a:t>
            </a:r>
          </a:p>
          <a:p>
            <a:endParaRPr lang="ru-RU" sz="2000" dirty="0"/>
          </a:p>
        </p:txBody>
      </p:sp>
      <p:sp>
        <p:nvSpPr>
          <p:cNvPr id="4" name="Rectangle 5"/>
          <p:cNvSpPr>
            <a:spLocks noChangeArrowheads="1"/>
          </p:cNvSpPr>
          <p:nvPr/>
        </p:nvSpPr>
        <p:spPr bwMode="auto">
          <a:xfrm>
            <a:off x="0" y="14288"/>
            <a:ext cx="9144000" cy="385762"/>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a:solidFill>
                  <a:srgbClr val="FFFFFF"/>
                </a:solidFill>
                <a:latin typeface="Times New Roman Tj" pitchFamily="18" charset="-52"/>
              </a:rPr>
              <a:t>                ДОНИШГОЊИ ДАВЛАТИИ ТИЉОРАТИ ТОЉИКИСТОН</a:t>
            </a:r>
          </a:p>
          <a:p>
            <a:endParaRPr lang="ru-RU" sz="2000" dirty="0"/>
          </a:p>
        </p:txBody>
      </p:sp>
      <p:pic>
        <p:nvPicPr>
          <p:cNvPr id="5" name="Рисунок 2" descr="C:\Documents and Settings\Abit2011\Рабочий стол\1\ЛОГОТИПИ ДОНИШГОХ нав_1.png"/>
          <p:cNvPicPr>
            <a:picLocks noChangeAspect="1" noChangeArrowheads="1"/>
          </p:cNvPicPr>
          <p:nvPr/>
        </p:nvPicPr>
        <p:blipFill>
          <a:blip r:embed="rId2"/>
          <a:srcRect/>
          <a:stretch>
            <a:fillRect/>
          </a:stretch>
        </p:blipFill>
        <p:spPr bwMode="auto">
          <a:xfrm>
            <a:off x="160559" y="0"/>
            <a:ext cx="417600" cy="412070"/>
          </a:xfrm>
          <a:prstGeom prst="rect">
            <a:avLst/>
          </a:prstGeom>
          <a:noFill/>
          <a:ln w="9525">
            <a:noFill/>
            <a:miter lim="800000"/>
            <a:headEnd/>
            <a:tailEnd/>
          </a:ln>
        </p:spPr>
      </p:pic>
    </p:spTree>
  </p:cSld>
  <p:clrMapOvr>
    <a:masterClrMapping/>
  </p:clrMapOvr>
  <p:transition>
    <p:spli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5" descr="C:\Documents and Settings\Abit2011\Рабочий стол\Хисоботи ректор\4 005.jpg"/>
          <p:cNvPicPr>
            <a:picLocks noChangeAspect="1" noChangeArrowheads="1"/>
          </p:cNvPicPr>
          <p:nvPr/>
        </p:nvPicPr>
        <p:blipFill>
          <a:blip r:embed="rId2"/>
          <a:srcRect l="3560" t="1691" r="2261" b="1883"/>
          <a:stretch>
            <a:fillRect/>
          </a:stretch>
        </p:blipFill>
        <p:spPr bwMode="auto">
          <a:xfrm>
            <a:off x="571472" y="714356"/>
            <a:ext cx="3600675" cy="5249873"/>
          </a:xfrm>
          <a:prstGeom prst="rect">
            <a:avLst/>
          </a:prstGeom>
          <a:noFill/>
          <a:ln w="76200">
            <a:solidFill>
              <a:schemeClr val="accent5">
                <a:lumMod val="60000"/>
                <a:lumOff val="40000"/>
              </a:schemeClr>
            </a:solidFill>
            <a:miter lim="800000"/>
            <a:headEnd/>
            <a:tailEnd/>
          </a:ln>
        </p:spPr>
      </p:pic>
      <p:pic>
        <p:nvPicPr>
          <p:cNvPr id="20484" name="Picture 6" descr="C:\Documents and Settings\Abit2011\Рабочий стол\Хисоботи ректор\4 002.jpg"/>
          <p:cNvPicPr>
            <a:picLocks noChangeAspect="1" noChangeArrowheads="1"/>
          </p:cNvPicPr>
          <p:nvPr/>
        </p:nvPicPr>
        <p:blipFill>
          <a:blip r:embed="rId3"/>
          <a:srcRect/>
          <a:stretch>
            <a:fillRect/>
          </a:stretch>
        </p:blipFill>
        <p:spPr bwMode="auto">
          <a:xfrm>
            <a:off x="4643246" y="714356"/>
            <a:ext cx="3500654" cy="5191492"/>
          </a:xfrm>
          <a:prstGeom prst="rect">
            <a:avLst/>
          </a:prstGeom>
          <a:noFill/>
          <a:ln w="76200">
            <a:solidFill>
              <a:schemeClr val="accent5">
                <a:lumMod val="60000"/>
                <a:lumOff val="40000"/>
              </a:schemeClr>
            </a:solidFill>
            <a:miter lim="800000"/>
            <a:headEnd/>
            <a:tailEnd/>
          </a:ln>
        </p:spPr>
      </p:pic>
      <p:sp>
        <p:nvSpPr>
          <p:cNvPr id="20485" name="Rectangle 5"/>
          <p:cNvSpPr>
            <a:spLocks noChangeArrowheads="1"/>
          </p:cNvSpPr>
          <p:nvPr/>
        </p:nvSpPr>
        <p:spPr bwMode="auto">
          <a:xfrm>
            <a:off x="0" y="14288"/>
            <a:ext cx="9144000" cy="385762"/>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a:solidFill>
                  <a:srgbClr val="FFFFFF"/>
                </a:solidFill>
                <a:latin typeface="Times New Roman Tj" pitchFamily="18" charset="-52"/>
              </a:rPr>
              <a:t>                ДОНИШГОЊИ ДАВЛАТИИ ТИЉОРАТИ ТОЉИКИСТОН</a:t>
            </a:r>
          </a:p>
          <a:p>
            <a:endParaRPr lang="ru-RU" sz="2000"/>
          </a:p>
        </p:txBody>
      </p:sp>
      <p:sp>
        <p:nvSpPr>
          <p:cNvPr id="8" name="Rectangle 5"/>
          <p:cNvSpPr>
            <a:spLocks noChangeArrowheads="1"/>
          </p:cNvSpPr>
          <p:nvPr/>
        </p:nvSpPr>
        <p:spPr bwMode="auto">
          <a:xfrm>
            <a:off x="0" y="6443660"/>
            <a:ext cx="9144000" cy="414340"/>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smtClean="0">
                <a:solidFill>
                  <a:srgbClr val="FFFFFF"/>
                </a:solidFill>
                <a:latin typeface="Times New Roman Tj" pitchFamily="18" charset="-52"/>
              </a:rPr>
              <a:t>ДУШАНБЕ – 2015 </a:t>
            </a:r>
          </a:p>
          <a:p>
            <a:endParaRPr lang="ru-RU" sz="2000" dirty="0"/>
          </a:p>
        </p:txBody>
      </p:sp>
      <p:pic>
        <p:nvPicPr>
          <p:cNvPr id="10" name="Рисунок 2" descr="C:\Documents and Settings\Abit2011\Рабочий стол\1\ЛОГОТИПИ ДОНИШГОХ нав_1.png"/>
          <p:cNvPicPr>
            <a:picLocks noChangeAspect="1" noChangeArrowheads="1"/>
          </p:cNvPicPr>
          <p:nvPr/>
        </p:nvPicPr>
        <p:blipFill>
          <a:blip r:embed="rId4"/>
          <a:srcRect/>
          <a:stretch>
            <a:fillRect/>
          </a:stretch>
        </p:blipFill>
        <p:spPr bwMode="auto">
          <a:xfrm>
            <a:off x="160559" y="0"/>
            <a:ext cx="417600" cy="41207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8690" y="285728"/>
            <a:ext cx="8272466" cy="1470025"/>
          </a:xfrm>
        </p:spPr>
        <p:txBody>
          <a:bodyPr>
            <a:noAutofit/>
          </a:bodyPr>
          <a:lstStyle/>
          <a:p>
            <a:r>
              <a:rPr lang="ru-RU" sz="2800" b="1" dirty="0" err="1" smtClean="0">
                <a:latin typeface="Times New Roman Tj" pitchFamily="18" charset="-52"/>
              </a:rPr>
              <a:t>Марњилањои</a:t>
            </a:r>
            <a:r>
              <a:rPr lang="ru-RU" sz="2800" b="1" dirty="0" smtClean="0">
                <a:latin typeface="Times New Roman Tj" pitchFamily="18" charset="-52"/>
              </a:rPr>
              <a:t> </a:t>
            </a:r>
            <a:r>
              <a:rPr lang="ru-RU" sz="2800" b="1" dirty="0" err="1" smtClean="0">
                <a:latin typeface="Times New Roman Tj" pitchFamily="18" charset="-52"/>
              </a:rPr>
              <a:t>асосии</a:t>
            </a:r>
            <a:r>
              <a:rPr lang="ru-RU" sz="2800" b="1" dirty="0" smtClean="0">
                <a:latin typeface="Times New Roman Tj" pitchFamily="18" charset="-52"/>
              </a:rPr>
              <a:t> </a:t>
            </a:r>
            <a:r>
              <a:rPr lang="ru-RU" sz="2800" b="1" dirty="0" err="1" smtClean="0">
                <a:latin typeface="Times New Roman Tj" pitchFamily="18" charset="-52"/>
              </a:rPr>
              <a:t>татбиќи</a:t>
            </a:r>
            <a:r>
              <a:rPr lang="ru-RU" sz="2800" b="1" dirty="0" smtClean="0">
                <a:latin typeface="Times New Roman Tj" pitchFamily="18" charset="-52"/>
              </a:rPr>
              <a:t> </a:t>
            </a:r>
            <a:r>
              <a:rPr lang="ru-RU" sz="2800" b="1" dirty="0" err="1" smtClean="0">
                <a:latin typeface="Times New Roman Tj" pitchFamily="18" charset="-52"/>
              </a:rPr>
              <a:t>низоми</a:t>
            </a:r>
            <a:r>
              <a:rPr lang="ru-RU" sz="2800" b="1" dirty="0" smtClean="0">
                <a:latin typeface="Times New Roman Tj" pitchFamily="18" charset="-52"/>
              </a:rPr>
              <a:t> </a:t>
            </a:r>
            <a:r>
              <a:rPr lang="ru-RU" sz="2800" b="1" dirty="0" err="1" smtClean="0">
                <a:latin typeface="Times New Roman Tj" pitchFamily="18" charset="-52"/>
              </a:rPr>
              <a:t>кредитии</a:t>
            </a:r>
            <a:r>
              <a:rPr lang="ru-RU" sz="2800" b="1" dirty="0" smtClean="0">
                <a:latin typeface="Times New Roman Tj" pitchFamily="18" charset="-52"/>
              </a:rPr>
              <a:t> </a:t>
            </a:r>
            <a:r>
              <a:rPr lang="ru-RU" sz="2800" b="1" dirty="0" err="1" smtClean="0">
                <a:latin typeface="Times New Roman Tj" pitchFamily="18" charset="-52"/>
              </a:rPr>
              <a:t>тањсилот</a:t>
            </a:r>
            <a:r>
              <a:rPr lang="ru-RU" sz="2800" b="1" dirty="0" smtClean="0">
                <a:latin typeface="Times New Roman Tj" pitchFamily="18" charset="-52"/>
              </a:rPr>
              <a:t> дар ДДТТ</a:t>
            </a:r>
            <a:endParaRPr lang="ru-RU" sz="2800" b="1" dirty="0">
              <a:latin typeface="Times New Roman Tj" pitchFamily="18" charset="-52"/>
            </a:endParaRPr>
          </a:p>
        </p:txBody>
      </p:sp>
      <p:sp>
        <p:nvSpPr>
          <p:cNvPr id="3" name="Подзаголовок 2"/>
          <p:cNvSpPr>
            <a:spLocks noGrp="1"/>
          </p:cNvSpPr>
          <p:nvPr>
            <p:ph type="subTitle" idx="1"/>
          </p:nvPr>
        </p:nvSpPr>
        <p:spPr>
          <a:xfrm>
            <a:off x="142844" y="1571612"/>
            <a:ext cx="8858312" cy="5000660"/>
          </a:xfrm>
        </p:spPr>
        <p:txBody>
          <a:bodyPr>
            <a:noAutofit/>
          </a:bodyPr>
          <a:lstStyle/>
          <a:p>
            <a:pPr marL="269875" indent="-269875" algn="l">
              <a:buFont typeface="Wingdings" pitchFamily="2" charset="2"/>
              <a:buChar char="Ø"/>
            </a:pPr>
            <a:r>
              <a:rPr lang="ru-RU" sz="2300" b="1" u="sng" dirty="0" err="1" smtClean="0">
                <a:solidFill>
                  <a:schemeClr val="tx1"/>
                </a:solidFill>
                <a:latin typeface="Times New Roman Tj" pitchFamily="18" charset="-52"/>
              </a:rPr>
              <a:t>Марњилаи</a:t>
            </a:r>
            <a:r>
              <a:rPr lang="ru-RU" sz="2300" b="1" u="sng" dirty="0" smtClean="0">
                <a:solidFill>
                  <a:schemeClr val="tx1"/>
                </a:solidFill>
                <a:latin typeface="Times New Roman Tj" pitchFamily="18" charset="-52"/>
              </a:rPr>
              <a:t> </a:t>
            </a:r>
            <a:r>
              <a:rPr lang="ru-RU" sz="2300" b="1" u="sng" dirty="0" err="1" smtClean="0">
                <a:solidFill>
                  <a:schemeClr val="tx1"/>
                </a:solidFill>
                <a:latin typeface="Times New Roman Tj" pitchFamily="18" charset="-52"/>
              </a:rPr>
              <a:t>аввал</a:t>
            </a:r>
            <a:r>
              <a:rPr lang="ru-RU" sz="2300" b="1" dirty="0" smtClean="0">
                <a:solidFill>
                  <a:schemeClr val="tx1"/>
                </a:solidFill>
                <a:latin typeface="Times New Roman Tj" pitchFamily="18" charset="-52"/>
              </a:rPr>
              <a:t> - </a:t>
            </a:r>
            <a:r>
              <a:rPr lang="ru-RU" sz="2300" dirty="0" err="1" smtClean="0">
                <a:solidFill>
                  <a:schemeClr val="tx1"/>
                </a:solidFill>
                <a:latin typeface="Times New Roman Tj" pitchFamily="18" charset="-52"/>
              </a:rPr>
              <a:t>Омодагї</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ва</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татбиќи</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таљрибавии</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низоми</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кредитии</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тањсилот</a:t>
            </a:r>
            <a:r>
              <a:rPr lang="ru-RU" sz="2300" dirty="0" smtClean="0">
                <a:solidFill>
                  <a:schemeClr val="tx1"/>
                </a:solidFill>
                <a:latin typeface="Times New Roman Tj" pitchFamily="18" charset="-52"/>
              </a:rPr>
              <a:t> дар яке аз </a:t>
            </a:r>
            <a:r>
              <a:rPr lang="ru-RU" sz="2300" dirty="0" err="1" smtClean="0">
                <a:solidFill>
                  <a:schemeClr val="tx1"/>
                </a:solidFill>
                <a:latin typeface="Times New Roman Tj" pitchFamily="18" charset="-52"/>
              </a:rPr>
              <a:t>факултетњои</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донишгоњ</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факултети</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Иќтисодиёти</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љањон</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ва</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њуќуќ</a:t>
            </a:r>
            <a:r>
              <a:rPr lang="ru-RU" sz="2300" dirty="0" smtClean="0">
                <a:solidFill>
                  <a:schemeClr val="tx1"/>
                </a:solidFill>
                <a:latin typeface="Times New Roman Tj" pitchFamily="18" charset="-52"/>
              </a:rPr>
              <a:t>») – соли </a:t>
            </a:r>
            <a:r>
              <a:rPr lang="ru-RU" sz="2300" dirty="0" err="1" smtClean="0">
                <a:solidFill>
                  <a:schemeClr val="tx1"/>
                </a:solidFill>
                <a:latin typeface="Times New Roman Tj" pitchFamily="18" charset="-52"/>
              </a:rPr>
              <a:t>та</a:t>
            </a:r>
            <a:r>
              <a:rPr lang="ru-RU" sz="2400" dirty="0" err="1" smtClean="0">
                <a:solidFill>
                  <a:schemeClr val="tx1"/>
                </a:solidFill>
                <a:latin typeface="Times New Roman Tj" pitchFamily="18" charset="-52"/>
              </a:rPr>
              <a:t>њсили</a:t>
            </a:r>
            <a:r>
              <a:rPr lang="ru-RU" sz="2400" dirty="0" smtClean="0">
                <a:solidFill>
                  <a:schemeClr val="tx1"/>
                </a:solidFill>
                <a:latin typeface="Times New Roman Tj" pitchFamily="18" charset="-52"/>
              </a:rPr>
              <a:t> </a:t>
            </a:r>
            <a:r>
              <a:rPr lang="ru-RU" sz="2300" dirty="0" smtClean="0">
                <a:solidFill>
                  <a:schemeClr val="tx1"/>
                </a:solidFill>
                <a:latin typeface="Times New Roman Tj" pitchFamily="18" charset="-52"/>
              </a:rPr>
              <a:t>2005 – 2006;</a:t>
            </a:r>
          </a:p>
          <a:p>
            <a:pPr marL="269875" indent="-269875" algn="l">
              <a:buFont typeface="Wingdings" pitchFamily="2" charset="2"/>
              <a:buChar char="Ø"/>
            </a:pPr>
            <a:r>
              <a:rPr lang="ru-RU" sz="2300" b="1" u="sng" dirty="0" err="1" smtClean="0">
                <a:solidFill>
                  <a:schemeClr val="tx1"/>
                </a:solidFill>
                <a:latin typeface="Times New Roman Tj" pitchFamily="18" charset="-52"/>
              </a:rPr>
              <a:t>Марњилаи</a:t>
            </a:r>
            <a:r>
              <a:rPr lang="ru-RU" sz="2300" b="1" u="sng" dirty="0" smtClean="0">
                <a:solidFill>
                  <a:schemeClr val="tx1"/>
                </a:solidFill>
                <a:latin typeface="Times New Roman Tj" pitchFamily="18" charset="-52"/>
              </a:rPr>
              <a:t> </a:t>
            </a:r>
            <a:r>
              <a:rPr lang="ru-RU" sz="2300" b="1" u="sng" dirty="0" err="1" smtClean="0">
                <a:solidFill>
                  <a:schemeClr val="tx1"/>
                </a:solidFill>
                <a:latin typeface="Times New Roman Tj" pitchFamily="18" charset="-52"/>
              </a:rPr>
              <a:t>дуюм</a:t>
            </a:r>
            <a:r>
              <a:rPr lang="ru-RU" sz="2300" b="1" dirty="0" smtClean="0">
                <a:solidFill>
                  <a:schemeClr val="tx1"/>
                </a:solidFill>
                <a:latin typeface="Times New Roman Tj" pitchFamily="18" charset="-52"/>
              </a:rPr>
              <a:t> - </a:t>
            </a:r>
            <a:r>
              <a:rPr lang="ru-RU" sz="2300" dirty="0" err="1" smtClean="0">
                <a:solidFill>
                  <a:schemeClr val="tx1"/>
                </a:solidFill>
                <a:latin typeface="Times New Roman Tj" pitchFamily="18" charset="-52"/>
              </a:rPr>
              <a:t>Татбиќи</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низоми</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кредитии</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тањсилот</a:t>
            </a:r>
            <a:r>
              <a:rPr lang="ru-RU" sz="2300" dirty="0" smtClean="0">
                <a:solidFill>
                  <a:schemeClr val="tx1"/>
                </a:solidFill>
                <a:latin typeface="Times New Roman Tj" pitchFamily="18" charset="-52"/>
              </a:rPr>
              <a:t>  дар </a:t>
            </a:r>
            <a:r>
              <a:rPr lang="ru-RU" sz="2300" dirty="0" err="1" smtClean="0">
                <a:solidFill>
                  <a:schemeClr val="tx1"/>
                </a:solidFill>
                <a:latin typeface="Times New Roman Tj" pitchFamily="18" charset="-52"/>
              </a:rPr>
              <a:t>факултетњои</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дигари</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шакли</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тањсили</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рўзонаи</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донишгоњ</a:t>
            </a:r>
            <a:r>
              <a:rPr lang="ru-RU" sz="2300" dirty="0" smtClean="0">
                <a:solidFill>
                  <a:schemeClr val="tx1"/>
                </a:solidFill>
                <a:latin typeface="Times New Roman Tj" pitchFamily="18" charset="-52"/>
              </a:rPr>
              <a:t> – </a:t>
            </a:r>
            <a:r>
              <a:rPr lang="ru-RU" sz="2300" dirty="0" err="1" smtClean="0">
                <a:solidFill>
                  <a:schemeClr val="tx1"/>
                </a:solidFill>
                <a:latin typeface="Times New Roman Tj" pitchFamily="18" charset="-52"/>
              </a:rPr>
              <a:t>солњои</a:t>
            </a:r>
            <a:r>
              <a:rPr lang="ru-RU" sz="2300" dirty="0" smtClean="0">
                <a:solidFill>
                  <a:schemeClr val="tx1"/>
                </a:solidFill>
                <a:latin typeface="Times New Roman Tj" pitchFamily="18" charset="-52"/>
              </a:rPr>
              <a:t> </a:t>
            </a:r>
            <a:r>
              <a:rPr lang="ru-RU" sz="2300" dirty="0" err="1">
                <a:solidFill>
                  <a:schemeClr val="tx1"/>
                </a:solidFill>
                <a:latin typeface="Times New Roman Tj" pitchFamily="18" charset="-52"/>
              </a:rPr>
              <a:t>тањсили</a:t>
            </a:r>
            <a:r>
              <a:rPr lang="ru-RU" sz="2300" dirty="0" smtClean="0">
                <a:solidFill>
                  <a:schemeClr val="tx1"/>
                </a:solidFill>
                <a:latin typeface="Times New Roman Tj" pitchFamily="18" charset="-52"/>
              </a:rPr>
              <a:t> 2006 – 2007, 2007 – 2008; </a:t>
            </a:r>
          </a:p>
          <a:p>
            <a:pPr marL="269875" indent="-269875" algn="l">
              <a:buFont typeface="Wingdings" pitchFamily="2" charset="2"/>
              <a:buChar char="Ø"/>
            </a:pPr>
            <a:r>
              <a:rPr lang="ru-RU" sz="2300" b="1" u="sng" dirty="0" err="1" smtClean="0">
                <a:solidFill>
                  <a:schemeClr val="tx1"/>
                </a:solidFill>
                <a:latin typeface="Times New Roman Tj" pitchFamily="18" charset="-52"/>
              </a:rPr>
              <a:t>Марњилаи</a:t>
            </a:r>
            <a:r>
              <a:rPr lang="ru-RU" sz="2300" b="1" u="sng" dirty="0" smtClean="0">
                <a:solidFill>
                  <a:schemeClr val="tx1"/>
                </a:solidFill>
                <a:latin typeface="Times New Roman Tj" pitchFamily="18" charset="-52"/>
              </a:rPr>
              <a:t> </a:t>
            </a:r>
            <a:r>
              <a:rPr lang="ru-RU" sz="2300" b="1" u="sng" dirty="0" err="1" smtClean="0">
                <a:solidFill>
                  <a:schemeClr val="tx1"/>
                </a:solidFill>
                <a:latin typeface="Times New Roman Tj" pitchFamily="18" charset="-52"/>
              </a:rPr>
              <a:t>сеюм</a:t>
            </a:r>
            <a:r>
              <a:rPr lang="ru-RU" sz="2300" b="1" u="sng" dirty="0" smtClean="0">
                <a:solidFill>
                  <a:schemeClr val="tx1"/>
                </a:solidFill>
                <a:latin typeface="Times New Roman Tj" pitchFamily="18" charset="-52"/>
              </a:rPr>
              <a:t> </a:t>
            </a:r>
            <a:r>
              <a:rPr lang="ru-RU" sz="2300" b="1"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Омодагї</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ва</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татбиќи</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низоми</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кредитии</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тањсилот</a:t>
            </a:r>
            <a:r>
              <a:rPr lang="ru-RU" sz="2300" dirty="0" smtClean="0">
                <a:solidFill>
                  <a:schemeClr val="tx1"/>
                </a:solidFill>
                <a:latin typeface="Times New Roman Tj" pitchFamily="18" charset="-52"/>
              </a:rPr>
              <a:t> дар </a:t>
            </a:r>
            <a:r>
              <a:rPr lang="ru-RU" sz="2300" dirty="0" err="1" smtClean="0">
                <a:solidFill>
                  <a:schemeClr val="tx1"/>
                </a:solidFill>
                <a:latin typeface="Times New Roman Tj" pitchFamily="18" charset="-52"/>
              </a:rPr>
              <a:t>тамоми</a:t>
            </a:r>
            <a:r>
              <a:rPr lang="ru-RU" sz="2300" dirty="0">
                <a:solidFill>
                  <a:schemeClr val="tx1"/>
                </a:solidFill>
                <a:latin typeface="Times New Roman Tj" pitchFamily="18" charset="-52"/>
              </a:rPr>
              <a:t> </a:t>
            </a:r>
            <a:r>
              <a:rPr lang="ru-RU" sz="2300" dirty="0" err="1" smtClean="0">
                <a:solidFill>
                  <a:schemeClr val="tx1"/>
                </a:solidFill>
                <a:latin typeface="Times New Roman Tj" pitchFamily="18" charset="-52"/>
              </a:rPr>
              <a:t>ихтисосњои</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шуъбаи</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ѓоибонаи</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донишгоњ</a:t>
            </a:r>
            <a:r>
              <a:rPr lang="ru-RU" sz="2300" dirty="0" smtClean="0">
                <a:solidFill>
                  <a:schemeClr val="tx1"/>
                </a:solidFill>
                <a:latin typeface="Times New Roman Tj" pitchFamily="18" charset="-52"/>
              </a:rPr>
              <a:t> – соли 2009 – 2010;</a:t>
            </a:r>
          </a:p>
          <a:p>
            <a:pPr marL="269875" indent="-269875" algn="l">
              <a:buFont typeface="Wingdings" pitchFamily="2" charset="2"/>
              <a:buChar char="Ø"/>
            </a:pPr>
            <a:r>
              <a:rPr lang="ru-RU" sz="2300" b="1" u="sng" dirty="0" err="1" smtClean="0">
                <a:solidFill>
                  <a:schemeClr val="tx1"/>
                </a:solidFill>
                <a:latin typeface="Times New Roman Tj" pitchFamily="18" charset="-52"/>
              </a:rPr>
              <a:t>Марњилаи</a:t>
            </a:r>
            <a:r>
              <a:rPr lang="ru-RU" sz="2300" b="1" u="sng" dirty="0" smtClean="0">
                <a:solidFill>
                  <a:schemeClr val="tx1"/>
                </a:solidFill>
                <a:latin typeface="Times New Roman Tj" pitchFamily="18" charset="-52"/>
              </a:rPr>
              <a:t> </a:t>
            </a:r>
            <a:r>
              <a:rPr lang="ru-RU" sz="2300" b="1" u="sng" dirty="0" err="1" smtClean="0">
                <a:solidFill>
                  <a:schemeClr val="tx1"/>
                </a:solidFill>
                <a:latin typeface="Times New Roman Tj" pitchFamily="18" charset="-52"/>
              </a:rPr>
              <a:t>чорум</a:t>
            </a:r>
            <a:r>
              <a:rPr lang="ru-RU" sz="2300" b="1" dirty="0" smtClean="0">
                <a:solidFill>
                  <a:schemeClr val="tx1"/>
                </a:solidFill>
                <a:latin typeface="Times New Roman Tj" pitchFamily="18" charset="-52"/>
              </a:rPr>
              <a:t> - </a:t>
            </a:r>
            <a:r>
              <a:rPr lang="ru-RU" sz="2300" dirty="0" err="1" smtClean="0">
                <a:solidFill>
                  <a:schemeClr val="tx1"/>
                </a:solidFill>
                <a:latin typeface="Times New Roman Tj" pitchFamily="18" charset="-52"/>
              </a:rPr>
              <a:t>Такмили</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низоми</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кредитии</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тањсилот</a:t>
            </a:r>
            <a:r>
              <a:rPr lang="ru-RU" sz="2300" dirty="0" smtClean="0">
                <a:solidFill>
                  <a:schemeClr val="tx1"/>
                </a:solidFill>
                <a:latin typeface="Times New Roman Tj" pitchFamily="18" charset="-52"/>
              </a:rPr>
              <a:t>  дар </a:t>
            </a:r>
            <a:r>
              <a:rPr lang="ru-RU" sz="2300" dirty="0" err="1" smtClean="0">
                <a:solidFill>
                  <a:schemeClr val="tx1"/>
                </a:solidFill>
                <a:latin typeface="Times New Roman Tj" pitchFamily="18" charset="-52"/>
              </a:rPr>
              <a:t>асоси</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натиљабардорї</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ва</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омўзиши</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таљрибаи</a:t>
            </a:r>
            <a:r>
              <a:rPr lang="ru-RU" sz="2300" dirty="0" smtClean="0">
                <a:solidFill>
                  <a:schemeClr val="tx1"/>
                </a:solidFill>
                <a:latin typeface="Times New Roman Tj" pitchFamily="18" charset="-52"/>
              </a:rPr>
              <a:t> </a:t>
            </a:r>
            <a:r>
              <a:rPr lang="ru-RU" sz="2300" dirty="0" err="1" smtClean="0">
                <a:solidFill>
                  <a:schemeClr val="tx1"/>
                </a:solidFill>
                <a:latin typeface="Times New Roman Tj" pitchFamily="18" charset="-52"/>
              </a:rPr>
              <a:t>пешќадам</a:t>
            </a:r>
            <a:r>
              <a:rPr lang="ru-RU" sz="2300" dirty="0" smtClean="0">
                <a:solidFill>
                  <a:schemeClr val="tx1"/>
                </a:solidFill>
                <a:latin typeface="Times New Roman Tj" pitchFamily="18" charset="-52"/>
              </a:rPr>
              <a:t> –  аз соли </a:t>
            </a:r>
            <a:r>
              <a:rPr lang="ru-RU" sz="2300" dirty="0" err="1" smtClean="0">
                <a:solidFill>
                  <a:schemeClr val="tx1"/>
                </a:solidFill>
                <a:latin typeface="Times New Roman Tj" pitchFamily="18" charset="-52"/>
              </a:rPr>
              <a:t>тањсили</a:t>
            </a:r>
            <a:r>
              <a:rPr lang="ru-RU" sz="2300" dirty="0" smtClean="0">
                <a:solidFill>
                  <a:schemeClr val="tx1"/>
                </a:solidFill>
                <a:latin typeface="Times New Roman Tj" pitchFamily="18" charset="-52"/>
              </a:rPr>
              <a:t> 2010 – 2011  </a:t>
            </a:r>
            <a:r>
              <a:rPr lang="ru-RU" sz="2300" dirty="0" err="1" smtClean="0">
                <a:solidFill>
                  <a:schemeClr val="tx1"/>
                </a:solidFill>
                <a:latin typeface="Times New Roman Tj" pitchFamily="18" charset="-52"/>
              </a:rPr>
              <a:t>инљониб</a:t>
            </a:r>
            <a:r>
              <a:rPr lang="ru-RU" sz="2300" dirty="0" smtClean="0">
                <a:solidFill>
                  <a:schemeClr val="tx1"/>
                </a:solidFill>
                <a:latin typeface="Times New Roman Tj" pitchFamily="18" charset="-52"/>
              </a:rPr>
              <a:t>.</a:t>
            </a:r>
          </a:p>
          <a:p>
            <a:pPr marL="269875" indent="-269875" algn="l">
              <a:buFont typeface="Wingdings" pitchFamily="2" charset="2"/>
              <a:buChar char="Ø"/>
            </a:pPr>
            <a:endParaRPr lang="ru-RU" sz="2300" dirty="0" smtClean="0">
              <a:solidFill>
                <a:schemeClr val="tx1"/>
              </a:solidFill>
              <a:latin typeface="Times New Roman Tj" pitchFamily="18" charset="-52"/>
            </a:endParaRPr>
          </a:p>
          <a:p>
            <a:pPr marL="269875" indent="-269875" algn="l">
              <a:buFont typeface="Wingdings" pitchFamily="2" charset="2"/>
              <a:buChar char="Ø"/>
            </a:pPr>
            <a:endParaRPr lang="ru-RU" sz="2300" dirty="0" smtClean="0">
              <a:solidFill>
                <a:schemeClr val="tx1"/>
              </a:solidFill>
              <a:latin typeface="Times New Roman Tj" pitchFamily="18" charset="-52"/>
            </a:endParaRPr>
          </a:p>
          <a:p>
            <a:pPr marL="269875" indent="-269875" algn="l">
              <a:buFont typeface="Wingdings" pitchFamily="2" charset="2"/>
              <a:buChar char="Ø"/>
            </a:pPr>
            <a:endParaRPr lang="ru-RU" sz="2300" dirty="0" smtClean="0">
              <a:solidFill>
                <a:schemeClr val="tx1"/>
              </a:solidFill>
              <a:latin typeface="Times New Roman Tj" pitchFamily="18" charset="-52"/>
            </a:endParaRPr>
          </a:p>
          <a:p>
            <a:pPr algn="l"/>
            <a:endParaRPr lang="ru-RU" sz="2300" dirty="0" smtClean="0">
              <a:solidFill>
                <a:schemeClr val="tx1"/>
              </a:solidFill>
              <a:latin typeface="Times New Roman Tj" pitchFamily="18" charset="-52"/>
            </a:endParaRPr>
          </a:p>
          <a:p>
            <a:pPr algn="l"/>
            <a:endParaRPr lang="ru-RU" sz="2300" dirty="0" smtClean="0">
              <a:solidFill>
                <a:schemeClr val="tx1"/>
              </a:solidFill>
              <a:latin typeface="Times New Roman Tj" pitchFamily="18" charset="-52"/>
            </a:endParaRPr>
          </a:p>
        </p:txBody>
      </p:sp>
      <p:sp>
        <p:nvSpPr>
          <p:cNvPr id="4" name="Rectangle 5"/>
          <p:cNvSpPr>
            <a:spLocks noChangeArrowheads="1"/>
          </p:cNvSpPr>
          <p:nvPr/>
        </p:nvSpPr>
        <p:spPr bwMode="auto">
          <a:xfrm>
            <a:off x="0" y="14288"/>
            <a:ext cx="9144000" cy="385762"/>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a:solidFill>
                  <a:srgbClr val="FFFFFF"/>
                </a:solidFill>
                <a:latin typeface="Times New Roman Tj" pitchFamily="18" charset="-52"/>
              </a:rPr>
              <a:t>                ДОНИШГОЊИ ДАВЛАТИИ ТИЉОРАТИ ТОЉИКИСТОН</a:t>
            </a:r>
          </a:p>
          <a:p>
            <a:endParaRPr lang="ru-RU" sz="2000" dirty="0"/>
          </a:p>
        </p:txBody>
      </p:sp>
      <p:sp>
        <p:nvSpPr>
          <p:cNvPr id="6" name="Rectangle 5"/>
          <p:cNvSpPr>
            <a:spLocks noChangeArrowheads="1"/>
          </p:cNvSpPr>
          <p:nvPr/>
        </p:nvSpPr>
        <p:spPr bwMode="auto">
          <a:xfrm>
            <a:off x="0" y="6443660"/>
            <a:ext cx="9144000" cy="414340"/>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smtClean="0">
                <a:solidFill>
                  <a:srgbClr val="FFFFFF"/>
                </a:solidFill>
                <a:latin typeface="Times New Roman Tj" pitchFamily="18" charset="-52"/>
              </a:rPr>
              <a:t>ДУШАНБЕ – 2015 </a:t>
            </a:r>
          </a:p>
          <a:p>
            <a:endParaRPr lang="ru-RU" sz="2000" dirty="0"/>
          </a:p>
        </p:txBody>
      </p:sp>
      <p:pic>
        <p:nvPicPr>
          <p:cNvPr id="8" name="Рисунок 2" descr="C:\Documents and Settings\Abit2011\Рабочий стол\1\ЛОГОТИПИ ДОНИШГОХ нав_1.png"/>
          <p:cNvPicPr>
            <a:picLocks noChangeAspect="1" noChangeArrowheads="1"/>
          </p:cNvPicPr>
          <p:nvPr/>
        </p:nvPicPr>
        <p:blipFill>
          <a:blip r:embed="rId2"/>
          <a:srcRect/>
          <a:stretch>
            <a:fillRect/>
          </a:stretch>
        </p:blipFill>
        <p:spPr bwMode="auto">
          <a:xfrm>
            <a:off x="160559" y="0"/>
            <a:ext cx="417600" cy="41207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85814" y="-71462"/>
            <a:ext cx="8058152" cy="1470025"/>
          </a:xfrm>
        </p:spPr>
        <p:txBody>
          <a:bodyPr>
            <a:normAutofit/>
          </a:bodyPr>
          <a:lstStyle/>
          <a:p>
            <a:r>
              <a:rPr lang="ru-RU" sz="2800" b="1" dirty="0" err="1" smtClean="0">
                <a:latin typeface="Times New Roman Tj" pitchFamily="18" charset="-52"/>
              </a:rPr>
              <a:t>Натиљањои</a:t>
            </a:r>
            <a:r>
              <a:rPr lang="ru-RU" sz="2800" b="1" dirty="0" smtClean="0">
                <a:latin typeface="Times New Roman Tj" pitchFamily="18" charset="-52"/>
              </a:rPr>
              <a:t>  </a:t>
            </a:r>
            <a:r>
              <a:rPr lang="ru-RU" sz="2800" b="1" dirty="0" err="1" smtClean="0">
                <a:latin typeface="Times New Roman Tj" pitchFamily="18" charset="-52"/>
              </a:rPr>
              <a:t>ноилгардида</a:t>
            </a:r>
            <a:r>
              <a:rPr lang="ru-RU" sz="2800" b="1" dirty="0" smtClean="0">
                <a:latin typeface="Times New Roman Tj" pitchFamily="18" charset="-52"/>
              </a:rPr>
              <a:t> дар </a:t>
            </a:r>
            <a:r>
              <a:rPr lang="ru-RU" sz="2800" b="1" dirty="0" err="1" smtClean="0">
                <a:latin typeface="Times New Roman Tj" pitchFamily="18" charset="-52"/>
              </a:rPr>
              <a:t>марњилаи</a:t>
            </a:r>
            <a:r>
              <a:rPr lang="ru-RU" sz="2800" b="1" dirty="0" smtClean="0">
                <a:latin typeface="Times New Roman Tj" pitchFamily="18" charset="-52"/>
              </a:rPr>
              <a:t> </a:t>
            </a:r>
            <a:r>
              <a:rPr lang="ru-RU" sz="2800" b="1" dirty="0" err="1" smtClean="0">
                <a:latin typeface="Times New Roman Tj" pitchFamily="18" charset="-52"/>
              </a:rPr>
              <a:t>аввал</a:t>
            </a:r>
            <a:endParaRPr lang="ru-RU" sz="2800" b="1" dirty="0">
              <a:latin typeface="Times New Roman Tj" pitchFamily="18" charset="-52"/>
            </a:endParaRPr>
          </a:p>
        </p:txBody>
      </p:sp>
      <p:sp>
        <p:nvSpPr>
          <p:cNvPr id="3" name="Подзаголовок 2"/>
          <p:cNvSpPr>
            <a:spLocks noGrp="1"/>
          </p:cNvSpPr>
          <p:nvPr>
            <p:ph type="subTitle" idx="1"/>
          </p:nvPr>
        </p:nvSpPr>
        <p:spPr>
          <a:xfrm>
            <a:off x="285720" y="1214422"/>
            <a:ext cx="8643998" cy="4786346"/>
          </a:xfrm>
        </p:spPr>
        <p:txBody>
          <a:bodyPr>
            <a:noAutofit/>
          </a:bodyPr>
          <a:lstStyle/>
          <a:p>
            <a:pPr marL="355600" lvl="0" indent="-268288" algn="just">
              <a:buFont typeface="Wingdings" pitchFamily="2" charset="2"/>
              <a:buChar char="Ø"/>
            </a:pPr>
            <a:r>
              <a:rPr lang="ru-RU" sz="1600" dirty="0" err="1" smtClean="0">
                <a:solidFill>
                  <a:schemeClr val="tx1"/>
                </a:solidFill>
                <a:latin typeface="Times New Roman Tj" pitchFamily="18" charset="-52"/>
              </a:rPr>
              <a:t>Бо</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ќарори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Шўрои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олимон</a:t>
            </a:r>
            <a:r>
              <a:rPr lang="ru-RU" sz="1600" dirty="0" smtClean="0">
                <a:solidFill>
                  <a:schemeClr val="tx1"/>
                </a:solidFill>
                <a:latin typeface="Times New Roman Tj" pitchFamily="18" charset="-52"/>
              </a:rPr>
              <a:t> аз </a:t>
            </a:r>
            <a:r>
              <a:rPr lang="ru-RU" sz="1600" dirty="0">
                <a:solidFill>
                  <a:schemeClr val="tx1"/>
                </a:solidFill>
                <a:latin typeface="Times New Roman Tj" pitchFamily="18" charset="-52"/>
              </a:rPr>
              <a:t>27.12.2004, №3 </a:t>
            </a:r>
            <a:r>
              <a:rPr lang="ru-RU" sz="1600" dirty="0" smtClean="0">
                <a:solidFill>
                  <a:schemeClr val="tx1"/>
                </a:solidFill>
                <a:latin typeface="Times New Roman Tj" pitchFamily="18" charset="-52"/>
              </a:rPr>
              <a:t>аз </a:t>
            </a:r>
            <a:r>
              <a:rPr lang="ru-RU" sz="1600" dirty="0" err="1" smtClean="0">
                <a:solidFill>
                  <a:schemeClr val="tx1"/>
                </a:solidFill>
                <a:latin typeface="Times New Roman Tj" pitchFamily="18" charset="-52"/>
              </a:rPr>
              <a:t>љумлаи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устодони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Донишгоњ</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гурўњи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корї</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оид</a:t>
            </a:r>
            <a:r>
              <a:rPr lang="ru-RU" sz="1600" dirty="0" smtClean="0">
                <a:solidFill>
                  <a:schemeClr val="tx1"/>
                </a:solidFill>
                <a:latin typeface="Times New Roman Tj" pitchFamily="18" charset="-52"/>
              </a:rPr>
              <a:t> </a:t>
            </a:r>
            <a:r>
              <a:rPr lang="ru-RU" sz="1600" dirty="0">
                <a:solidFill>
                  <a:schemeClr val="tx1"/>
                </a:solidFill>
                <a:latin typeface="Times New Roman Tj" pitchFamily="18" charset="-52"/>
              </a:rPr>
              <a:t>ба </a:t>
            </a:r>
            <a:r>
              <a:rPr lang="ru-RU" sz="1600" dirty="0" err="1">
                <a:solidFill>
                  <a:schemeClr val="tx1"/>
                </a:solidFill>
                <a:latin typeface="Times New Roman Tj" pitchFamily="18" charset="-52"/>
              </a:rPr>
              <a:t>татбиќи</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низоми</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кредитии</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тањсилот</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таъсис</a:t>
            </a:r>
            <a:r>
              <a:rPr lang="ru-RU" sz="1600" dirty="0">
                <a:solidFill>
                  <a:schemeClr val="tx1"/>
                </a:solidFill>
                <a:latin typeface="Times New Roman Tj" pitchFamily="18" charset="-52"/>
              </a:rPr>
              <a:t> </a:t>
            </a:r>
            <a:r>
              <a:rPr lang="ru-RU" sz="1600" dirty="0" err="1" smtClean="0">
                <a:solidFill>
                  <a:schemeClr val="tx1"/>
                </a:solidFill>
                <a:latin typeface="Times New Roman Tj" pitchFamily="18" charset="-52"/>
              </a:rPr>
              <a:t>дода</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шуд</a:t>
            </a:r>
            <a:r>
              <a:rPr lang="ru-RU" sz="1600" dirty="0" smtClean="0">
                <a:solidFill>
                  <a:schemeClr val="tx1"/>
                </a:solidFill>
                <a:latin typeface="Times New Roman Tj" pitchFamily="18" charset="-52"/>
              </a:rPr>
              <a:t>; </a:t>
            </a:r>
          </a:p>
          <a:p>
            <a:pPr marL="355600" indent="-268288" algn="just">
              <a:buFont typeface="Wingdings" pitchFamily="2" charset="2"/>
              <a:buChar char="Ø"/>
            </a:pPr>
            <a:r>
              <a:rPr lang="ru-RU" sz="1600" dirty="0" smtClean="0">
                <a:solidFill>
                  <a:schemeClr val="tx1"/>
                </a:solidFill>
                <a:latin typeface="Times New Roman Tj" pitchFamily="18" charset="-52"/>
              </a:rPr>
              <a:t>Аз </a:t>
            </a:r>
            <a:r>
              <a:rPr lang="ru-RU" sz="1600" dirty="0" err="1" smtClean="0">
                <a:solidFill>
                  <a:schemeClr val="tx1"/>
                </a:solidFill>
                <a:latin typeface="Times New Roman Tj" pitchFamily="18" charset="-52"/>
              </a:rPr>
              <a:t>љониби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устодон</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ва</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мутахассисони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донишгоњ</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таљрибаи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мактабњои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олии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давлатњои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Аврупо</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љињати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татбиќи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низоми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кредитии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тањсилот</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омўхта</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шуда</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мавриди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истифода</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ќарор</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гирифтанд</a:t>
            </a:r>
            <a:r>
              <a:rPr lang="ru-RU" sz="1600" dirty="0" smtClean="0">
                <a:solidFill>
                  <a:schemeClr val="tx1"/>
                </a:solidFill>
                <a:latin typeface="Times New Roman Tj" pitchFamily="18" charset="-52"/>
              </a:rPr>
              <a:t>;</a:t>
            </a:r>
          </a:p>
          <a:p>
            <a:pPr marL="355600" indent="-268288" algn="just">
              <a:buFont typeface="Wingdings" pitchFamily="2" charset="2"/>
              <a:buChar char="Ø"/>
            </a:pPr>
            <a:r>
              <a:rPr lang="ru-RU" sz="1600" dirty="0" err="1">
                <a:solidFill>
                  <a:schemeClr val="tx1"/>
                </a:solidFill>
                <a:latin typeface="Times New Roman Tj" pitchFamily="18" charset="-52"/>
              </a:rPr>
              <a:t>Санадњои</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меъёрию</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њуќуќї</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низомномањо</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стандартњои</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тањсилот</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наќшањои</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таълими</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ихтисосњо</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наќшањои</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фардии</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таълим</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барномањои</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таълимї</a:t>
            </a:r>
            <a:r>
              <a:rPr lang="ru-RU" sz="1600" dirty="0">
                <a:solidFill>
                  <a:schemeClr val="tx1"/>
                </a:solidFill>
                <a:latin typeface="Times New Roman Tj" pitchFamily="18" charset="-52"/>
              </a:rPr>
              <a:t>, </a:t>
            </a:r>
            <a:r>
              <a:rPr lang="ru-RU" sz="1600" dirty="0" err="1" smtClean="0">
                <a:solidFill>
                  <a:schemeClr val="tx1"/>
                </a:solidFill>
                <a:latin typeface="Times New Roman Tj" pitchFamily="18" charset="-52"/>
              </a:rPr>
              <a:t>роњнамои</a:t>
            </a:r>
            <a:r>
              <a:rPr lang="ru-RU" sz="1600" dirty="0" smtClean="0">
                <a:solidFill>
                  <a:schemeClr val="tx1"/>
                </a:solidFill>
                <a:latin typeface="Times New Roman Tj" pitchFamily="18" charset="-52"/>
              </a:rPr>
              <a:t> </a:t>
            </a:r>
            <a:r>
              <a:rPr lang="ru-RU" sz="1600" dirty="0" err="1">
                <a:solidFill>
                  <a:schemeClr val="tx1"/>
                </a:solidFill>
                <a:latin typeface="Times New Roman Tj" pitchFamily="18" charset="-52"/>
              </a:rPr>
              <a:t>донишљў</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ва</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ѓайра</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тањия</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ва</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тасдиќ</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гардиданд</a:t>
            </a:r>
            <a:r>
              <a:rPr lang="ru-RU" sz="1600" dirty="0">
                <a:solidFill>
                  <a:schemeClr val="tx1"/>
                </a:solidFill>
                <a:latin typeface="Times New Roman Tj" pitchFamily="18" charset="-52"/>
              </a:rPr>
              <a:t> ; </a:t>
            </a:r>
          </a:p>
          <a:p>
            <a:pPr marL="355600" lvl="0" indent="-268288" algn="just">
              <a:buFont typeface="Wingdings" pitchFamily="2" charset="2"/>
              <a:buChar char="Ø"/>
            </a:pPr>
            <a:r>
              <a:rPr lang="ru-RU" sz="1600" dirty="0" smtClean="0">
                <a:solidFill>
                  <a:schemeClr val="tx1"/>
                </a:solidFill>
                <a:latin typeface="Times New Roman Tj" pitchFamily="18" charset="-52"/>
              </a:rPr>
              <a:t>Дар </a:t>
            </a:r>
            <a:r>
              <a:rPr lang="ru-RU" sz="1600" dirty="0" err="1" smtClean="0">
                <a:solidFill>
                  <a:schemeClr val="tx1"/>
                </a:solidFill>
                <a:latin typeface="Times New Roman Tj" pitchFamily="18" charset="-52"/>
              </a:rPr>
              <a:t>доираи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лоињањои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байналмилалї</a:t>
            </a:r>
            <a:r>
              <a:rPr lang="ru-RU" sz="1600" dirty="0" smtClean="0">
                <a:solidFill>
                  <a:schemeClr val="tx1"/>
                </a:solidFill>
                <a:latin typeface="Times New Roman Tj" pitchFamily="18" charset="-52"/>
              </a:rPr>
              <a:t> аз </a:t>
            </a:r>
            <a:r>
              <a:rPr lang="ru-RU" sz="1600" dirty="0" err="1" smtClean="0">
                <a:solidFill>
                  <a:schemeClr val="tx1"/>
                </a:solidFill>
                <a:latin typeface="Times New Roman Tj" pitchFamily="18" charset="-52"/>
              </a:rPr>
              <a:t>љониби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устодони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донишгоњ</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дастурњои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таълимию</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методї</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оид</a:t>
            </a:r>
            <a:r>
              <a:rPr lang="ru-RU" sz="1600" dirty="0" smtClean="0">
                <a:solidFill>
                  <a:schemeClr val="tx1"/>
                </a:solidFill>
                <a:latin typeface="Times New Roman Tj" pitchFamily="18" charset="-52"/>
              </a:rPr>
              <a:t> ба </a:t>
            </a:r>
            <a:r>
              <a:rPr lang="ru-RU" sz="1600" dirty="0" err="1" smtClean="0">
                <a:solidFill>
                  <a:schemeClr val="tx1"/>
                </a:solidFill>
                <a:latin typeface="Times New Roman Tj" pitchFamily="18" charset="-52"/>
              </a:rPr>
              <a:t>татбиќи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низоми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кредитии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тањсилот</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бо</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дарназардошти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хусусиятњои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миллї</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тањия</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ва</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нашр</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гардид</a:t>
            </a:r>
            <a:r>
              <a:rPr lang="ru-RU" sz="1600" dirty="0" smtClean="0">
                <a:solidFill>
                  <a:schemeClr val="tx1"/>
                </a:solidFill>
                <a:latin typeface="Times New Roman Tj" pitchFamily="18" charset="-52"/>
              </a:rPr>
              <a:t> ;</a:t>
            </a:r>
          </a:p>
          <a:p>
            <a:pPr marL="355600" indent="-268288" algn="just">
              <a:buFont typeface="Wingdings" pitchFamily="2" charset="2"/>
              <a:buChar char="Ø"/>
            </a:pPr>
            <a:r>
              <a:rPr lang="ru-RU" sz="1600" dirty="0" smtClean="0">
                <a:solidFill>
                  <a:schemeClr val="tx1"/>
                </a:solidFill>
                <a:latin typeface="Times New Roman Tj" pitchFamily="18" charset="-52"/>
              </a:rPr>
              <a:t>Семинару </a:t>
            </a:r>
            <a:r>
              <a:rPr lang="ru-RU" sz="1600" dirty="0" err="1" smtClean="0">
                <a:solidFill>
                  <a:schemeClr val="tx1"/>
                </a:solidFill>
                <a:latin typeface="Times New Roman Tj" pitchFamily="18" charset="-52"/>
              </a:rPr>
              <a:t>тренингњо</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барои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устодону</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мутахассисони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донишгоњ</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оид</a:t>
            </a:r>
            <a:r>
              <a:rPr lang="ru-RU" sz="1600" dirty="0" smtClean="0">
                <a:solidFill>
                  <a:schemeClr val="tx1"/>
                </a:solidFill>
                <a:latin typeface="Times New Roman Tj" pitchFamily="18" charset="-52"/>
              </a:rPr>
              <a:t> ба </a:t>
            </a:r>
            <a:r>
              <a:rPr lang="ru-RU" sz="1600" dirty="0" err="1" smtClean="0">
                <a:solidFill>
                  <a:schemeClr val="tx1"/>
                </a:solidFill>
                <a:latin typeface="Times New Roman Tj" pitchFamily="18" charset="-52"/>
              </a:rPr>
              <a:t>принсипњо</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ва</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услубњои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татбиќи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низоми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кредитии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тањсилот</a:t>
            </a:r>
            <a:r>
              <a:rPr lang="ru-RU" sz="1600" dirty="0" smtClean="0">
                <a:solidFill>
                  <a:schemeClr val="tx1"/>
                </a:solidFill>
                <a:latin typeface="Times New Roman Tj" pitchFamily="18" charset="-52"/>
              </a:rPr>
              <a:t> </a:t>
            </a:r>
            <a:r>
              <a:rPr lang="ru-RU" sz="1600" dirty="0" err="1">
                <a:solidFill>
                  <a:schemeClr val="tx1"/>
                </a:solidFill>
                <a:latin typeface="Times New Roman Tj" pitchFamily="18" charset="-52"/>
              </a:rPr>
              <a:t>бо</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иштироки</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мутахассисони</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дохилї</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ва</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хориљї</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гузаронида</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шуданд</a:t>
            </a:r>
            <a:r>
              <a:rPr lang="ru-RU" sz="1600" dirty="0">
                <a:solidFill>
                  <a:schemeClr val="tx1"/>
                </a:solidFill>
                <a:latin typeface="Times New Roman Tj" pitchFamily="18" charset="-52"/>
              </a:rPr>
              <a:t>;</a:t>
            </a:r>
          </a:p>
          <a:p>
            <a:pPr marL="355600" lvl="0" indent="-268288" algn="just">
              <a:buFont typeface="Wingdings" pitchFamily="2" charset="2"/>
              <a:buChar char="Ø"/>
            </a:pPr>
            <a:r>
              <a:rPr lang="ru-RU" sz="1600" dirty="0" err="1" smtClean="0">
                <a:solidFill>
                  <a:schemeClr val="tx1"/>
                </a:solidFill>
                <a:latin typeface="Times New Roman Tj" pitchFamily="18" charset="-52"/>
              </a:rPr>
              <a:t>Таѓйиротњои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љузъи</a:t>
            </a:r>
            <a:r>
              <a:rPr lang="ru-RU" sz="1600" dirty="0" smtClean="0">
                <a:solidFill>
                  <a:schemeClr val="tx1"/>
                </a:solidFill>
                <a:latin typeface="Times New Roman Tj" pitchFamily="18" charset="-52"/>
              </a:rPr>
              <a:t> дар </a:t>
            </a:r>
            <a:r>
              <a:rPr lang="ru-RU" sz="1600" dirty="0" err="1" smtClean="0">
                <a:solidFill>
                  <a:schemeClr val="tx1"/>
                </a:solidFill>
                <a:latin typeface="Times New Roman Tj" pitchFamily="18" charset="-52"/>
              </a:rPr>
              <a:t>сохтори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донишгоњ</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вобаста</a:t>
            </a:r>
            <a:r>
              <a:rPr lang="ru-RU" sz="1600" dirty="0" smtClean="0">
                <a:solidFill>
                  <a:schemeClr val="tx1"/>
                </a:solidFill>
                <a:latin typeface="Times New Roman Tj" pitchFamily="18" charset="-52"/>
              </a:rPr>
              <a:t> ба </a:t>
            </a:r>
            <a:r>
              <a:rPr lang="ru-RU" sz="1600" dirty="0" err="1" smtClean="0">
                <a:solidFill>
                  <a:schemeClr val="tx1"/>
                </a:solidFill>
                <a:latin typeface="Times New Roman Tj" pitchFamily="18" charset="-52"/>
              </a:rPr>
              <a:t>талаботи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низоми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кредитии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тањсилот</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ба</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амал</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омад</a:t>
            </a:r>
            <a:r>
              <a:rPr lang="ru-RU" sz="1600" dirty="0" smtClean="0">
                <a:solidFill>
                  <a:schemeClr val="tx1"/>
                </a:solidFill>
                <a:latin typeface="Times New Roman Tj" pitchFamily="18" charset="-52"/>
              </a:rPr>
              <a:t>;</a:t>
            </a:r>
          </a:p>
          <a:p>
            <a:pPr marL="355600" indent="-268288" algn="just">
              <a:buFont typeface="Wingdings" pitchFamily="2" charset="2"/>
              <a:buChar char="Ø"/>
            </a:pPr>
            <a:r>
              <a:rPr lang="ru-RU" sz="1600" dirty="0" smtClean="0">
                <a:solidFill>
                  <a:schemeClr val="tx1"/>
                </a:solidFill>
                <a:latin typeface="Times New Roman Tj" pitchFamily="18" charset="-52"/>
              </a:rPr>
              <a:t>Дар </a:t>
            </a:r>
            <a:r>
              <a:rPr lang="ru-RU" sz="1600" dirty="0" err="1" smtClean="0">
                <a:solidFill>
                  <a:schemeClr val="tx1"/>
                </a:solidFill>
                <a:latin typeface="Times New Roman Tj" pitchFamily="18" charset="-52"/>
              </a:rPr>
              <a:t>факултети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Иќтисодиёти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љањон</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ва</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њуќуќ</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офиси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баќайдгиранда</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ташкил</a:t>
            </a:r>
            <a:r>
              <a:rPr lang="ru-RU" sz="1600" dirty="0" smtClean="0">
                <a:solidFill>
                  <a:schemeClr val="tx1"/>
                </a:solidFill>
                <a:latin typeface="Times New Roman Tj" pitchFamily="18" charset="-52"/>
              </a:rPr>
              <a:t> карда </a:t>
            </a:r>
            <a:r>
              <a:rPr lang="ru-RU" sz="1600" dirty="0" err="1" smtClean="0">
                <a:solidFill>
                  <a:schemeClr val="tx1"/>
                </a:solidFill>
                <a:latin typeface="Times New Roman Tj" pitchFamily="18" charset="-52"/>
              </a:rPr>
              <a:t>шуда</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бо</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таљњизоти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зарурї</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таъмин</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карда</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шуд</a:t>
            </a:r>
            <a:r>
              <a:rPr lang="ru-RU" sz="1600" dirty="0" smtClean="0">
                <a:solidFill>
                  <a:schemeClr val="tx1"/>
                </a:solidFill>
                <a:latin typeface="Times New Roman Tj" pitchFamily="18" charset="-52"/>
              </a:rPr>
              <a:t>. </a:t>
            </a:r>
          </a:p>
          <a:p>
            <a:pPr marL="355600" lvl="0" indent="-268288" algn="just">
              <a:buFont typeface="Wingdings" pitchFamily="2" charset="2"/>
              <a:buChar char="Ø"/>
            </a:pPr>
            <a:r>
              <a:rPr lang="ru-RU" sz="1600" dirty="0" smtClean="0">
                <a:solidFill>
                  <a:schemeClr val="tx1"/>
                </a:solidFill>
                <a:latin typeface="Times New Roman Tj" pitchFamily="18" charset="-52"/>
              </a:rPr>
              <a:t>Дар </a:t>
            </a:r>
            <a:r>
              <a:rPr lang="ru-RU" sz="1600" dirty="0" err="1" smtClean="0">
                <a:solidFill>
                  <a:schemeClr val="tx1"/>
                </a:solidFill>
                <a:latin typeface="Times New Roman Tj" pitchFamily="18" charset="-52"/>
              </a:rPr>
              <a:t>курсњои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аввали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факултети</a:t>
            </a:r>
            <a:r>
              <a:rPr lang="ru-RU" sz="1600" dirty="0" smtClean="0">
                <a:solidFill>
                  <a:schemeClr val="tx1"/>
                </a:solidFill>
                <a:latin typeface="Times New Roman Tj" pitchFamily="18" charset="-52"/>
              </a:rPr>
              <a:t> </a:t>
            </a:r>
            <a:r>
              <a:rPr lang="ru-RU" sz="1600" dirty="0">
                <a:solidFill>
                  <a:schemeClr val="tx1"/>
                </a:solidFill>
                <a:latin typeface="Times New Roman Tj" pitchFamily="18" charset="-52"/>
              </a:rPr>
              <a:t>«</a:t>
            </a:r>
            <a:r>
              <a:rPr lang="ru-RU" sz="1600" dirty="0" err="1">
                <a:solidFill>
                  <a:schemeClr val="tx1"/>
                </a:solidFill>
                <a:latin typeface="Times New Roman Tj" pitchFamily="18" charset="-52"/>
              </a:rPr>
              <a:t>Иќтисодиёти</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љањон</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ва</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њуќуќ</a:t>
            </a:r>
            <a:r>
              <a:rPr lang="ru-RU" sz="1600" dirty="0">
                <a:solidFill>
                  <a:schemeClr val="tx1"/>
                </a:solidFill>
                <a:latin typeface="Times New Roman Tj" pitchFamily="18" charset="-52"/>
              </a:rPr>
              <a:t>» </a:t>
            </a:r>
            <a:r>
              <a:rPr lang="ru-RU" sz="1600" dirty="0" err="1" smtClean="0">
                <a:solidFill>
                  <a:schemeClr val="tx1"/>
                </a:solidFill>
                <a:latin typeface="Times New Roman Tj" pitchFamily="18" charset="-52"/>
              </a:rPr>
              <a:t>низоми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кредитии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тањсилот</a:t>
            </a:r>
            <a:r>
              <a:rPr lang="ru-RU" sz="1600" dirty="0" smtClean="0">
                <a:solidFill>
                  <a:schemeClr val="tx1"/>
                </a:solidFill>
                <a:latin typeface="Times New Roman Tj" pitchFamily="18" charset="-52"/>
              </a:rPr>
              <a:t>  дар </a:t>
            </a:r>
            <a:r>
              <a:rPr lang="ru-RU" sz="1600" dirty="0" err="1" smtClean="0">
                <a:solidFill>
                  <a:schemeClr val="tx1"/>
                </a:solidFill>
                <a:latin typeface="Times New Roman Tj" pitchFamily="18" charset="-52"/>
              </a:rPr>
              <a:t>амал</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татбиќ</a:t>
            </a:r>
            <a:r>
              <a:rPr lang="ru-RU" sz="1600" dirty="0" smtClean="0">
                <a:solidFill>
                  <a:schemeClr val="tx1"/>
                </a:solidFill>
                <a:latin typeface="Times New Roman Tj" pitchFamily="18" charset="-52"/>
              </a:rPr>
              <a:t> карда </a:t>
            </a:r>
            <a:r>
              <a:rPr lang="ru-RU" sz="1600" dirty="0" err="1" smtClean="0">
                <a:solidFill>
                  <a:schemeClr val="tx1"/>
                </a:solidFill>
                <a:latin typeface="Times New Roman Tj" pitchFamily="18" charset="-52"/>
              </a:rPr>
              <a:t>шуд</a:t>
            </a:r>
            <a:r>
              <a:rPr lang="ru-RU" sz="1600" dirty="0" smtClean="0">
                <a:solidFill>
                  <a:schemeClr val="tx1"/>
                </a:solidFill>
                <a:latin typeface="Times New Roman Tj" pitchFamily="18" charset="-52"/>
              </a:rPr>
              <a:t>;</a:t>
            </a:r>
          </a:p>
          <a:p>
            <a:pPr marL="355600" lvl="0" indent="-268288" algn="l">
              <a:buFont typeface="Wingdings" pitchFamily="2" charset="2"/>
              <a:buChar char="Ø"/>
            </a:pPr>
            <a:endParaRPr lang="ru-RU" sz="1600" dirty="0">
              <a:solidFill>
                <a:schemeClr val="tx1"/>
              </a:solidFill>
              <a:latin typeface="Times New Roman Tj" pitchFamily="18" charset="-52"/>
            </a:endParaRPr>
          </a:p>
        </p:txBody>
      </p:sp>
      <p:sp>
        <p:nvSpPr>
          <p:cNvPr id="4" name="Rectangle 5"/>
          <p:cNvSpPr>
            <a:spLocks noChangeArrowheads="1"/>
          </p:cNvSpPr>
          <p:nvPr/>
        </p:nvSpPr>
        <p:spPr bwMode="auto">
          <a:xfrm>
            <a:off x="0" y="14288"/>
            <a:ext cx="9144000" cy="385762"/>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a:solidFill>
                  <a:srgbClr val="FFFFFF"/>
                </a:solidFill>
                <a:latin typeface="Times New Roman Tj" pitchFamily="18" charset="-52"/>
              </a:rPr>
              <a:t>                ДОНИШГОЊИ ДАВЛАТИИ ТИЉОРАТИ ТОЉИКИСТОН</a:t>
            </a:r>
          </a:p>
          <a:p>
            <a:endParaRPr lang="ru-RU" sz="2000" dirty="0"/>
          </a:p>
        </p:txBody>
      </p:sp>
      <p:sp>
        <p:nvSpPr>
          <p:cNvPr id="6" name="Rectangle 5"/>
          <p:cNvSpPr>
            <a:spLocks noChangeArrowheads="1"/>
          </p:cNvSpPr>
          <p:nvPr/>
        </p:nvSpPr>
        <p:spPr bwMode="auto">
          <a:xfrm>
            <a:off x="0" y="6443660"/>
            <a:ext cx="9144000" cy="414340"/>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smtClean="0">
                <a:solidFill>
                  <a:srgbClr val="FFFFFF"/>
                </a:solidFill>
                <a:latin typeface="Times New Roman Tj" pitchFamily="18" charset="-52"/>
              </a:rPr>
              <a:t>ДУШАНБЕ – 2015 </a:t>
            </a:r>
          </a:p>
          <a:p>
            <a:endParaRPr lang="ru-RU" sz="2000" dirty="0"/>
          </a:p>
        </p:txBody>
      </p:sp>
      <p:pic>
        <p:nvPicPr>
          <p:cNvPr id="8" name="Рисунок 2" descr="C:\Documents and Settings\Abit2011\Рабочий стол\1\ЛОГОТИПИ ДОНИШГОХ нав_1.png"/>
          <p:cNvPicPr>
            <a:picLocks noChangeAspect="1" noChangeArrowheads="1"/>
          </p:cNvPicPr>
          <p:nvPr/>
        </p:nvPicPr>
        <p:blipFill>
          <a:blip r:embed="rId2"/>
          <a:srcRect/>
          <a:stretch>
            <a:fillRect/>
          </a:stretch>
        </p:blipFill>
        <p:spPr bwMode="auto">
          <a:xfrm>
            <a:off x="160559" y="0"/>
            <a:ext cx="417600" cy="41207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8690" y="714357"/>
            <a:ext cx="7772400" cy="785818"/>
          </a:xfrm>
        </p:spPr>
        <p:txBody>
          <a:bodyPr>
            <a:noAutofit/>
          </a:bodyPr>
          <a:lstStyle/>
          <a:p>
            <a:r>
              <a:rPr lang="ru-RU" sz="2800" b="1" dirty="0" err="1" smtClean="0">
                <a:latin typeface="Times New Roman Tj" pitchFamily="18" charset="-52"/>
              </a:rPr>
              <a:t>Лоињањои</a:t>
            </a:r>
            <a:r>
              <a:rPr lang="ru-RU" sz="2800" b="1" dirty="0" smtClean="0">
                <a:latin typeface="Times New Roman Tj" pitchFamily="18" charset="-52"/>
              </a:rPr>
              <a:t> </a:t>
            </a:r>
            <a:r>
              <a:rPr lang="ru-RU" sz="2800" b="1" dirty="0" err="1" smtClean="0">
                <a:latin typeface="Times New Roman Tj" pitchFamily="18" charset="-52"/>
              </a:rPr>
              <a:t>байналмилалии</a:t>
            </a:r>
            <a:r>
              <a:rPr lang="ru-RU" sz="2800" b="1" dirty="0" smtClean="0">
                <a:latin typeface="Times New Roman Tj" pitchFamily="18" charset="-52"/>
              </a:rPr>
              <a:t> </a:t>
            </a:r>
            <a:r>
              <a:rPr lang="ru-RU" sz="2800" b="1" dirty="0" err="1" smtClean="0">
                <a:latin typeface="Times New Roman Tj" pitchFamily="18" charset="-52"/>
              </a:rPr>
              <a:t>амалигардида</a:t>
            </a:r>
            <a:r>
              <a:rPr lang="ru-RU" sz="2800" b="1" dirty="0" smtClean="0">
                <a:latin typeface="Times New Roman Tj" pitchFamily="18" charset="-52"/>
              </a:rPr>
              <a:t> дар </a:t>
            </a:r>
            <a:r>
              <a:rPr lang="ru-RU" sz="2800" b="1" dirty="0" err="1" smtClean="0">
                <a:latin typeface="Times New Roman Tj" pitchFamily="18" charset="-52"/>
              </a:rPr>
              <a:t>марњилаи</a:t>
            </a:r>
            <a:r>
              <a:rPr lang="ru-RU" sz="2800" b="1" dirty="0" smtClean="0">
                <a:latin typeface="Times New Roman Tj" pitchFamily="18" charset="-52"/>
              </a:rPr>
              <a:t> </a:t>
            </a:r>
            <a:r>
              <a:rPr lang="ru-RU" sz="2800" b="1" dirty="0" err="1" smtClean="0">
                <a:latin typeface="Times New Roman Tj" pitchFamily="18" charset="-52"/>
              </a:rPr>
              <a:t>аввал</a:t>
            </a:r>
            <a:endParaRPr lang="ru-RU" sz="2800" b="1" dirty="0">
              <a:latin typeface="Times New Roman Tj" pitchFamily="18" charset="-52"/>
            </a:endParaRPr>
          </a:p>
        </p:txBody>
      </p:sp>
      <p:sp>
        <p:nvSpPr>
          <p:cNvPr id="3" name="Подзаголовок 2"/>
          <p:cNvSpPr>
            <a:spLocks noGrp="1"/>
          </p:cNvSpPr>
          <p:nvPr>
            <p:ph type="subTitle" idx="1"/>
          </p:nvPr>
        </p:nvSpPr>
        <p:spPr>
          <a:xfrm>
            <a:off x="0" y="1571612"/>
            <a:ext cx="9144000" cy="4572032"/>
          </a:xfrm>
        </p:spPr>
        <p:txBody>
          <a:bodyPr>
            <a:noAutofit/>
          </a:bodyPr>
          <a:lstStyle/>
          <a:p>
            <a:pPr marL="269875" lvl="0" indent="-269875" algn="just">
              <a:buFont typeface="Wingdings" pitchFamily="2" charset="2"/>
              <a:buChar char="Ø"/>
            </a:pPr>
            <a:r>
              <a:rPr lang="ru-RU" sz="2400" dirty="0" err="1" smtClean="0">
                <a:solidFill>
                  <a:schemeClr val="tx1"/>
                </a:solidFill>
                <a:latin typeface="Times New Roman Tj" pitchFamily="18" charset="-52"/>
              </a:rPr>
              <a:t>Лоињаи</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Омодагї</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ва</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татбиќи</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технологияи</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кредитии</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таълим</a:t>
            </a:r>
            <a:r>
              <a:rPr lang="ru-RU" sz="2400" dirty="0" smtClean="0">
                <a:solidFill>
                  <a:schemeClr val="tx1"/>
                </a:solidFill>
                <a:latin typeface="Times New Roman Tj" pitchFamily="18" charset="-52"/>
              </a:rPr>
              <a:t> дар </a:t>
            </a:r>
            <a:r>
              <a:rPr lang="ru-RU" sz="2400" dirty="0" err="1" smtClean="0">
                <a:solidFill>
                  <a:schemeClr val="tx1"/>
                </a:solidFill>
                <a:latin typeface="Times New Roman Tj" pitchFamily="18" charset="-52"/>
              </a:rPr>
              <a:t>раванди</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таълим</a:t>
            </a:r>
            <a:r>
              <a:rPr lang="ru-RU" sz="2400" dirty="0" smtClean="0">
                <a:solidFill>
                  <a:schemeClr val="tx1"/>
                </a:solidFill>
                <a:latin typeface="Times New Roman Tj" pitchFamily="18" charset="-52"/>
              </a:rPr>
              <a:t>», (2004); </a:t>
            </a:r>
            <a:r>
              <a:rPr lang="ru-RU" sz="2400" dirty="0" err="1" smtClean="0">
                <a:solidFill>
                  <a:schemeClr val="tx1"/>
                </a:solidFill>
                <a:latin typeface="Times New Roman Tj" pitchFamily="18" charset="-52"/>
              </a:rPr>
              <a:t>њамоњангсози</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лоиња</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дотсент</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Сангинов</a:t>
            </a:r>
            <a:r>
              <a:rPr lang="ru-RU" sz="2400" dirty="0" smtClean="0">
                <a:solidFill>
                  <a:schemeClr val="tx1"/>
                </a:solidFill>
                <a:latin typeface="Times New Roman Tj" pitchFamily="18" charset="-52"/>
              </a:rPr>
              <a:t> Н. С.;</a:t>
            </a:r>
          </a:p>
          <a:p>
            <a:pPr marL="269875" lvl="0" indent="-269875" algn="just">
              <a:buFont typeface="Wingdings" pitchFamily="2" charset="2"/>
              <a:buChar char="Ø"/>
            </a:pPr>
            <a:r>
              <a:rPr lang="ru-RU" sz="2400" dirty="0" err="1" smtClean="0">
                <a:solidFill>
                  <a:schemeClr val="tx1"/>
                </a:solidFill>
                <a:latin typeface="Times New Roman Tj" pitchFamily="18" charset="-52"/>
              </a:rPr>
              <a:t>Лоињаи</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Омўзонидани</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раёсат</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ва</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њайати</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профессорону</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устодони</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муассисањои</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тањсилоти</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олии</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касбї</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бо</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услуби</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татбиќи</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низоми</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кредитии</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тањсилот</a:t>
            </a:r>
            <a:r>
              <a:rPr lang="ru-RU" sz="2400" dirty="0" smtClean="0">
                <a:solidFill>
                  <a:schemeClr val="tx1"/>
                </a:solidFill>
                <a:latin typeface="Times New Roman Tj" pitchFamily="18" charset="-52"/>
              </a:rPr>
              <a:t>», (2005 - 2006); </a:t>
            </a:r>
            <a:r>
              <a:rPr lang="ru-RU" sz="2400" dirty="0" err="1" smtClean="0">
                <a:solidFill>
                  <a:schemeClr val="tx1"/>
                </a:solidFill>
                <a:latin typeface="Times New Roman Tj" pitchFamily="18" charset="-52"/>
              </a:rPr>
              <a:t>њамоњангсози</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лоиња</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дотсент</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Сангинов</a:t>
            </a:r>
            <a:r>
              <a:rPr lang="ru-RU" sz="2400" dirty="0" smtClean="0">
                <a:solidFill>
                  <a:schemeClr val="tx1"/>
                </a:solidFill>
                <a:latin typeface="Times New Roman Tj" pitchFamily="18" charset="-52"/>
              </a:rPr>
              <a:t> Н. С.;</a:t>
            </a:r>
          </a:p>
          <a:p>
            <a:pPr marL="269875" lvl="0" indent="-269875" algn="just">
              <a:buFont typeface="Wingdings" pitchFamily="2" charset="2"/>
              <a:buChar char="Ø"/>
            </a:pPr>
            <a:r>
              <a:rPr lang="ru-RU" sz="2400" dirty="0" err="1" smtClean="0">
                <a:solidFill>
                  <a:schemeClr val="tx1"/>
                </a:solidFill>
                <a:latin typeface="Times New Roman Tj" pitchFamily="18" charset="-52"/>
              </a:rPr>
              <a:t>Лоињаи</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Эътирофи</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квалификатсия</a:t>
            </a:r>
            <a:r>
              <a:rPr lang="ru-RU" sz="2400" dirty="0" smtClean="0">
                <a:solidFill>
                  <a:schemeClr val="tx1"/>
                </a:solidFill>
                <a:latin typeface="Times New Roman Tj" pitchFamily="18" charset="-52"/>
              </a:rPr>
              <a:t> ба </a:t>
            </a:r>
            <a:r>
              <a:rPr lang="ru-RU" sz="2400" dirty="0" err="1" smtClean="0">
                <a:solidFill>
                  <a:schemeClr val="tx1"/>
                </a:solidFill>
                <a:latin typeface="Times New Roman Tj" pitchFamily="18" charset="-52"/>
              </a:rPr>
              <a:t>воситаи</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ворид</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намудани</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Низоми</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Аврупоии</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интиќоли</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кредитњо</a:t>
            </a:r>
            <a:r>
              <a:rPr lang="ru-RU" sz="2400" dirty="0" smtClean="0">
                <a:solidFill>
                  <a:schemeClr val="tx1"/>
                </a:solidFill>
                <a:latin typeface="Times New Roman Tj" pitchFamily="18" charset="-52"/>
              </a:rPr>
              <a:t> (</a:t>
            </a:r>
            <a:r>
              <a:rPr lang="en-US" sz="2400" dirty="0" smtClean="0">
                <a:solidFill>
                  <a:schemeClr val="tx1"/>
                </a:solidFill>
                <a:latin typeface="Times New Roman Tj" pitchFamily="18" charset="-52"/>
              </a:rPr>
              <a:t>ECTS</a:t>
            </a:r>
            <a:r>
              <a:rPr lang="ru-RU" sz="2400" dirty="0" smtClean="0">
                <a:solidFill>
                  <a:schemeClr val="tx1"/>
                </a:solidFill>
                <a:latin typeface="Times New Roman Tj" pitchFamily="18" charset="-52"/>
              </a:rPr>
              <a:t>)», (2005 - 2006) </a:t>
            </a:r>
            <a:r>
              <a:rPr lang="ru-RU" sz="2400" dirty="0" err="1" smtClean="0">
                <a:solidFill>
                  <a:schemeClr val="tx1"/>
                </a:solidFill>
                <a:latin typeface="Times New Roman Tj" pitchFamily="18" charset="-52"/>
              </a:rPr>
              <a:t>њамоњангсози</a:t>
            </a:r>
            <a:r>
              <a:rPr lang="ru-RU" sz="2400" dirty="0" smtClean="0">
                <a:solidFill>
                  <a:schemeClr val="tx1"/>
                </a:solidFill>
                <a:latin typeface="Times New Roman Tj" pitchFamily="18" charset="-52"/>
              </a:rPr>
              <a:t> </a:t>
            </a:r>
            <a:r>
              <a:rPr lang="ru-RU" sz="2400" dirty="0" err="1" smtClean="0">
                <a:solidFill>
                  <a:schemeClr val="tx1"/>
                </a:solidFill>
                <a:latin typeface="Times New Roman Tj" pitchFamily="18" charset="-52"/>
              </a:rPr>
              <a:t>лоиња</a:t>
            </a:r>
            <a:r>
              <a:rPr lang="ru-RU" sz="2400" dirty="0" smtClean="0">
                <a:solidFill>
                  <a:schemeClr val="tx1"/>
                </a:solidFill>
                <a:latin typeface="Times New Roman Tj" pitchFamily="18" charset="-52"/>
              </a:rPr>
              <a:t> профессор </a:t>
            </a:r>
            <a:r>
              <a:rPr lang="ru-RU" sz="2400" dirty="0" err="1" smtClean="0">
                <a:solidFill>
                  <a:schemeClr val="tx1"/>
                </a:solidFill>
                <a:latin typeface="Times New Roman Tj" pitchFamily="18" charset="-52"/>
              </a:rPr>
              <a:t>Њабибов</a:t>
            </a:r>
            <a:r>
              <a:rPr lang="ru-RU" sz="2400" dirty="0" smtClean="0">
                <a:solidFill>
                  <a:schemeClr val="tx1"/>
                </a:solidFill>
                <a:latin typeface="Times New Roman Tj" pitchFamily="18" charset="-52"/>
              </a:rPr>
              <a:t> С.Њ.</a:t>
            </a:r>
          </a:p>
          <a:p>
            <a:pPr algn="l">
              <a:buFont typeface="Wingdings" pitchFamily="2" charset="2"/>
              <a:buChar char="Ø"/>
            </a:pPr>
            <a:endParaRPr lang="ru-RU" sz="2400" dirty="0">
              <a:solidFill>
                <a:schemeClr val="tx1"/>
              </a:solidFill>
              <a:latin typeface="Times New Roman Tj" pitchFamily="18" charset="-52"/>
            </a:endParaRPr>
          </a:p>
        </p:txBody>
      </p:sp>
      <p:sp>
        <p:nvSpPr>
          <p:cNvPr id="4" name="Rectangle 5"/>
          <p:cNvSpPr>
            <a:spLocks noChangeArrowheads="1"/>
          </p:cNvSpPr>
          <p:nvPr/>
        </p:nvSpPr>
        <p:spPr bwMode="auto">
          <a:xfrm>
            <a:off x="0" y="14288"/>
            <a:ext cx="9144000" cy="385762"/>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a:solidFill>
                  <a:srgbClr val="FFFFFF"/>
                </a:solidFill>
                <a:latin typeface="Times New Roman Tj" pitchFamily="18" charset="-52"/>
              </a:rPr>
              <a:t>                ДОНИШГОЊИ ДАВЛАТИИ ТИЉОРАТИ ТОЉИКИСТОН</a:t>
            </a:r>
          </a:p>
          <a:p>
            <a:endParaRPr lang="ru-RU" sz="2000" dirty="0"/>
          </a:p>
        </p:txBody>
      </p:sp>
      <p:sp>
        <p:nvSpPr>
          <p:cNvPr id="6" name="Rectangle 5"/>
          <p:cNvSpPr>
            <a:spLocks noChangeArrowheads="1"/>
          </p:cNvSpPr>
          <p:nvPr/>
        </p:nvSpPr>
        <p:spPr bwMode="auto">
          <a:xfrm>
            <a:off x="0" y="6443660"/>
            <a:ext cx="9144000" cy="414340"/>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smtClean="0">
                <a:solidFill>
                  <a:srgbClr val="FFFFFF"/>
                </a:solidFill>
                <a:latin typeface="Times New Roman Tj" pitchFamily="18" charset="-52"/>
              </a:rPr>
              <a:t>ДУШАНБЕ – 2015 </a:t>
            </a:r>
          </a:p>
          <a:p>
            <a:endParaRPr lang="ru-RU" sz="2000" dirty="0"/>
          </a:p>
        </p:txBody>
      </p:sp>
      <p:pic>
        <p:nvPicPr>
          <p:cNvPr id="8" name="Рисунок 2" descr="C:\Documents and Settings\Abit2011\Рабочий стол\1\ЛОГОТИПИ ДОНИШГОХ нав_1.png"/>
          <p:cNvPicPr>
            <a:picLocks noChangeAspect="1" noChangeArrowheads="1"/>
          </p:cNvPicPr>
          <p:nvPr/>
        </p:nvPicPr>
        <p:blipFill>
          <a:blip r:embed="rId2"/>
          <a:srcRect/>
          <a:stretch>
            <a:fillRect/>
          </a:stretch>
        </p:blipFill>
        <p:spPr bwMode="auto">
          <a:xfrm>
            <a:off x="160559" y="0"/>
            <a:ext cx="417600" cy="412070"/>
          </a:xfrm>
          <a:prstGeom prst="rect">
            <a:avLst/>
          </a:prstGeom>
          <a:noFill/>
          <a:ln w="9525">
            <a:noFill/>
            <a:miter lim="800000"/>
            <a:headEnd/>
            <a:tailEnd/>
          </a:ln>
        </p:spPr>
      </p:pic>
    </p:spTree>
  </p:cSld>
  <p:clrMapOvr>
    <a:masterClrMapping/>
  </p:clrMapOvr>
  <p:transition>
    <p:cover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0128" y="142852"/>
            <a:ext cx="8058152" cy="1000132"/>
          </a:xfrm>
        </p:spPr>
        <p:txBody>
          <a:bodyPr>
            <a:normAutofit/>
          </a:bodyPr>
          <a:lstStyle/>
          <a:p>
            <a:r>
              <a:rPr lang="ru-RU" sz="2800" b="1" dirty="0" err="1" smtClean="0">
                <a:latin typeface="Times New Roman Tj" pitchFamily="18" charset="-52"/>
              </a:rPr>
              <a:t>Натиљањои</a:t>
            </a:r>
            <a:r>
              <a:rPr lang="ru-RU" sz="2800" b="1" dirty="0" smtClean="0">
                <a:latin typeface="Times New Roman Tj" pitchFamily="18" charset="-52"/>
              </a:rPr>
              <a:t>  </a:t>
            </a:r>
            <a:r>
              <a:rPr lang="ru-RU" sz="2800" b="1" dirty="0" err="1" smtClean="0">
                <a:latin typeface="Times New Roman Tj" pitchFamily="18" charset="-52"/>
              </a:rPr>
              <a:t>ноилгардида</a:t>
            </a:r>
            <a:r>
              <a:rPr lang="ru-RU" sz="2800" b="1" dirty="0" smtClean="0">
                <a:latin typeface="Times New Roman Tj" pitchFamily="18" charset="-52"/>
              </a:rPr>
              <a:t> дар </a:t>
            </a:r>
            <a:r>
              <a:rPr lang="ru-RU" sz="2800" b="1" dirty="0" err="1" smtClean="0">
                <a:latin typeface="Times New Roman Tj" pitchFamily="18" charset="-52"/>
              </a:rPr>
              <a:t>марњилаи</a:t>
            </a:r>
            <a:r>
              <a:rPr lang="ru-RU" sz="2800" b="1" dirty="0" smtClean="0">
                <a:latin typeface="Times New Roman Tj" pitchFamily="18" charset="-52"/>
              </a:rPr>
              <a:t> </a:t>
            </a:r>
            <a:r>
              <a:rPr lang="ru-RU" sz="2800" b="1" dirty="0" err="1" smtClean="0">
                <a:latin typeface="Times New Roman Tj" pitchFamily="18" charset="-52"/>
              </a:rPr>
              <a:t>дуюм</a:t>
            </a:r>
            <a:endParaRPr lang="ru-RU" sz="2800" b="1" dirty="0">
              <a:latin typeface="Times New Roman Tj" pitchFamily="18" charset="-52"/>
            </a:endParaRPr>
          </a:p>
        </p:txBody>
      </p:sp>
      <p:sp>
        <p:nvSpPr>
          <p:cNvPr id="3" name="Подзаголовок 2"/>
          <p:cNvSpPr>
            <a:spLocks noGrp="1"/>
          </p:cNvSpPr>
          <p:nvPr>
            <p:ph type="subTitle" idx="1"/>
          </p:nvPr>
        </p:nvSpPr>
        <p:spPr>
          <a:xfrm>
            <a:off x="285720" y="928670"/>
            <a:ext cx="8643998" cy="5429288"/>
          </a:xfrm>
        </p:spPr>
        <p:txBody>
          <a:bodyPr>
            <a:noAutofit/>
          </a:bodyPr>
          <a:lstStyle/>
          <a:p>
            <a:pPr marL="452438" lvl="0" indent="-365125" algn="just">
              <a:buFont typeface="Wingdings" pitchFamily="2" charset="2"/>
              <a:buChar char="Ø"/>
            </a:pPr>
            <a:r>
              <a:rPr lang="ru-RU" sz="1600" dirty="0" smtClean="0">
                <a:solidFill>
                  <a:schemeClr val="tx1"/>
                </a:solidFill>
                <a:latin typeface="Times New Roman Tj" pitchFamily="18" charset="-52"/>
              </a:rPr>
              <a:t>Дар </a:t>
            </a:r>
            <a:r>
              <a:rPr lang="ru-RU" sz="1600" dirty="0" err="1" smtClean="0">
                <a:solidFill>
                  <a:schemeClr val="tx1"/>
                </a:solidFill>
                <a:latin typeface="Times New Roman Tj" pitchFamily="18" charset="-52"/>
              </a:rPr>
              <a:t>асоси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таљрибаи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факултети</a:t>
            </a:r>
            <a:r>
              <a:rPr lang="ru-RU" sz="1600" dirty="0" smtClean="0">
                <a:solidFill>
                  <a:schemeClr val="tx1"/>
                </a:solidFill>
                <a:latin typeface="Times New Roman Tj" pitchFamily="18" charset="-52"/>
              </a:rPr>
              <a:t> </a:t>
            </a:r>
            <a:r>
              <a:rPr lang="ru-RU" sz="1600" dirty="0">
                <a:solidFill>
                  <a:schemeClr val="tx1"/>
                </a:solidFill>
                <a:latin typeface="Times New Roman Tj" pitchFamily="18" charset="-52"/>
              </a:rPr>
              <a:t>«</a:t>
            </a:r>
            <a:r>
              <a:rPr lang="ru-RU" sz="1600" dirty="0" err="1">
                <a:solidFill>
                  <a:schemeClr val="tx1"/>
                </a:solidFill>
                <a:latin typeface="Times New Roman Tj" pitchFamily="18" charset="-52"/>
              </a:rPr>
              <a:t>Иќтисодиёти</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љањон</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ва</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њуќуќ</a:t>
            </a:r>
            <a:r>
              <a:rPr lang="ru-RU" sz="1600" dirty="0">
                <a:solidFill>
                  <a:schemeClr val="tx1"/>
                </a:solidFill>
                <a:latin typeface="Times New Roman Tj" pitchFamily="18" charset="-52"/>
              </a:rPr>
              <a:t>» </a:t>
            </a:r>
            <a:r>
              <a:rPr lang="ru-RU" sz="1600" dirty="0" err="1">
                <a:solidFill>
                  <a:schemeClr val="tx1"/>
                </a:solidFill>
                <a:latin typeface="Times New Roman Tj" pitchFamily="18" charset="-52"/>
              </a:rPr>
              <a:t>факултетњои</a:t>
            </a:r>
            <a:r>
              <a:rPr lang="ru-RU" sz="1600" dirty="0">
                <a:solidFill>
                  <a:schemeClr val="tx1"/>
                </a:solidFill>
                <a:latin typeface="Times New Roman Tj" pitchFamily="18" charset="-52"/>
              </a:rPr>
              <a:t> </a:t>
            </a:r>
            <a:r>
              <a:rPr lang="ru-RU" sz="1600" dirty="0" smtClean="0">
                <a:solidFill>
                  <a:schemeClr val="tx1"/>
                </a:solidFill>
                <a:latin typeface="Times New Roman Tj" pitchFamily="18" charset="-52"/>
              </a:rPr>
              <a:t>«</a:t>
            </a:r>
            <a:r>
              <a:rPr lang="ru-RU" sz="1600" dirty="0" err="1" smtClean="0">
                <a:solidFill>
                  <a:schemeClr val="tx1"/>
                </a:solidFill>
                <a:latin typeface="Times New Roman Tj" pitchFamily="18" charset="-52"/>
              </a:rPr>
              <a:t>Иќтисодиёт</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ва</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менељмент</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Умури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бонкї</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ва</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Тиљорат</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ва</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гумрук</a:t>
            </a:r>
            <a:r>
              <a:rPr lang="ru-RU" sz="1600" dirty="0" smtClean="0">
                <a:solidFill>
                  <a:schemeClr val="tx1"/>
                </a:solidFill>
                <a:latin typeface="Times New Roman Tj" pitchFamily="18" charset="-52"/>
              </a:rPr>
              <a:t>» ба </a:t>
            </a:r>
            <a:r>
              <a:rPr lang="ru-RU" sz="1600" dirty="0" err="1" smtClean="0">
                <a:solidFill>
                  <a:schemeClr val="tx1"/>
                </a:solidFill>
                <a:latin typeface="Times New Roman Tj" pitchFamily="18" charset="-52"/>
              </a:rPr>
              <a:t>низоми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кредитии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тањсилот</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гузаронида</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шуд</a:t>
            </a:r>
            <a:r>
              <a:rPr lang="ru-RU" sz="1600" dirty="0" smtClean="0">
                <a:solidFill>
                  <a:schemeClr val="tx1"/>
                </a:solidFill>
                <a:latin typeface="Times New Roman Tj" pitchFamily="18" charset="-52"/>
              </a:rPr>
              <a:t>;</a:t>
            </a:r>
          </a:p>
          <a:p>
            <a:pPr marL="452438" lvl="0" indent="-365125" algn="just">
              <a:buFont typeface="Wingdings" pitchFamily="2" charset="2"/>
              <a:buChar char="Ø"/>
            </a:pPr>
            <a:r>
              <a:rPr lang="ru-RU" sz="1600" dirty="0" err="1" smtClean="0">
                <a:solidFill>
                  <a:schemeClr val="tx1"/>
                </a:solidFill>
                <a:latin typeface="Times New Roman Tj" pitchFamily="18" charset="-52"/>
              </a:rPr>
              <a:t>Офиси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баќайдгиранда</a:t>
            </a:r>
            <a:r>
              <a:rPr lang="ru-RU" sz="1600" dirty="0" smtClean="0">
                <a:solidFill>
                  <a:schemeClr val="tx1"/>
                </a:solidFill>
                <a:latin typeface="Times New Roman Tj" pitchFamily="18" charset="-52"/>
              </a:rPr>
              <a:t> ба </a:t>
            </a:r>
            <a:r>
              <a:rPr lang="ru-RU" sz="1600" dirty="0" err="1" smtClean="0">
                <a:solidFill>
                  <a:schemeClr val="tx1"/>
                </a:solidFill>
                <a:latin typeface="Times New Roman Tj" pitchFamily="18" charset="-52"/>
              </a:rPr>
              <a:t>Маркази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баќайдгирї</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ва</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машварати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донишгоњ</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табдил</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дода</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шуд</a:t>
            </a:r>
            <a:r>
              <a:rPr lang="ru-RU" sz="1600" dirty="0" smtClean="0">
                <a:solidFill>
                  <a:schemeClr val="tx1"/>
                </a:solidFill>
                <a:latin typeface="Times New Roman Tj" pitchFamily="18" charset="-52"/>
              </a:rPr>
              <a:t>;</a:t>
            </a:r>
          </a:p>
          <a:p>
            <a:pPr marL="452438" lvl="0" indent="-365125" algn="just">
              <a:buFont typeface="Wingdings" pitchFamily="2" charset="2"/>
              <a:buChar char="Ø"/>
            </a:pPr>
            <a:r>
              <a:rPr lang="ru-RU" sz="1600" dirty="0" err="1" smtClean="0">
                <a:solidFill>
                  <a:schemeClr val="tx1"/>
                </a:solidFill>
                <a:latin typeface="Times New Roman Tj" pitchFamily="18" charset="-52"/>
              </a:rPr>
              <a:t>Барномаи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автоматикунонии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раванди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таълим</a:t>
            </a:r>
            <a:r>
              <a:rPr lang="ru-RU" sz="1600" dirty="0" smtClean="0">
                <a:solidFill>
                  <a:schemeClr val="tx1"/>
                </a:solidFill>
                <a:latin typeface="Times New Roman Tj" pitchFamily="18" charset="-52"/>
              </a:rPr>
              <a:t>  - </a:t>
            </a:r>
            <a:r>
              <a:rPr lang="en-US" sz="1600" dirty="0" smtClean="0">
                <a:solidFill>
                  <a:schemeClr val="tx1"/>
                </a:solidFill>
              </a:rPr>
              <a:t>Access</a:t>
            </a:r>
            <a:r>
              <a:rPr lang="ru-RU" sz="1600" dirty="0" smtClean="0">
                <a:solidFill>
                  <a:schemeClr val="tx1"/>
                </a:solidFill>
              </a:rPr>
              <a:t> </a:t>
            </a:r>
            <a:r>
              <a:rPr lang="ru-RU" sz="1600" dirty="0" err="1" smtClean="0">
                <a:solidFill>
                  <a:schemeClr val="tx1"/>
                </a:solidFill>
                <a:latin typeface="Times New Roman Tj" pitchFamily="18" charset="-52"/>
              </a:rPr>
              <a:t>тањия</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ва</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татбиќ</a:t>
            </a:r>
            <a:r>
              <a:rPr lang="ru-RU" sz="1600" dirty="0" smtClean="0">
                <a:solidFill>
                  <a:schemeClr val="tx1"/>
                </a:solidFill>
                <a:latin typeface="Times New Roman Tj" pitchFamily="18" charset="-52"/>
              </a:rPr>
              <a:t> карда </a:t>
            </a:r>
            <a:r>
              <a:rPr lang="ru-RU" sz="1600" dirty="0" err="1" smtClean="0">
                <a:solidFill>
                  <a:schemeClr val="tx1"/>
                </a:solidFill>
                <a:latin typeface="Times New Roman Tj" pitchFamily="18" charset="-52"/>
              </a:rPr>
              <a:t>шуд</a:t>
            </a:r>
            <a:r>
              <a:rPr lang="ru-RU" sz="1600" dirty="0" smtClean="0">
                <a:solidFill>
                  <a:schemeClr val="tx1"/>
                </a:solidFill>
                <a:latin typeface="Times New Roman Tj" pitchFamily="18" charset="-52"/>
              </a:rPr>
              <a:t> ;</a:t>
            </a:r>
          </a:p>
          <a:p>
            <a:pPr marL="452438" lvl="0" indent="-365125" algn="just">
              <a:buFont typeface="Wingdings" pitchFamily="2" charset="2"/>
              <a:buChar char="Ø"/>
            </a:pPr>
            <a:r>
              <a:rPr lang="ru-RU" sz="1600" dirty="0" err="1" smtClean="0">
                <a:solidFill>
                  <a:schemeClr val="tx1"/>
                </a:solidFill>
                <a:latin typeface="Times New Roman Tj" pitchFamily="18" charset="-52"/>
              </a:rPr>
              <a:t>Бо</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маќсади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таъмини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бањогузории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объективона</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ќабули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рейтингњои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фосилавї</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ва</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имтињонњои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љамъбастї</a:t>
            </a:r>
            <a:r>
              <a:rPr lang="ru-RU" sz="1600" dirty="0" smtClean="0">
                <a:solidFill>
                  <a:schemeClr val="tx1"/>
                </a:solidFill>
                <a:latin typeface="Times New Roman Tj" pitchFamily="18" charset="-52"/>
              </a:rPr>
              <a:t> аз </a:t>
            </a:r>
            <a:r>
              <a:rPr lang="ru-RU" sz="1600" dirty="0" err="1" smtClean="0">
                <a:solidFill>
                  <a:schemeClr val="tx1"/>
                </a:solidFill>
                <a:latin typeface="Times New Roman Tj" pitchFamily="18" charset="-52"/>
              </a:rPr>
              <a:t>фанњои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омухташаванда</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бо</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истифодаи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тестњои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комбиниронидашуда</a:t>
            </a:r>
            <a:r>
              <a:rPr lang="ru-RU" sz="1600" dirty="0" smtClean="0">
                <a:solidFill>
                  <a:schemeClr val="tx1"/>
                </a:solidFill>
                <a:latin typeface="Times New Roman Tj" pitchFamily="18" charset="-52"/>
              </a:rPr>
              <a:t> ба </a:t>
            </a:r>
            <a:r>
              <a:rPr lang="ru-RU" sz="1600" dirty="0" err="1" smtClean="0">
                <a:solidFill>
                  <a:schemeClr val="tx1"/>
                </a:solidFill>
                <a:latin typeface="Times New Roman Tj" pitchFamily="18" charset="-52"/>
              </a:rPr>
              <a:t>роњ</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монда</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шуд</a:t>
            </a:r>
            <a:r>
              <a:rPr lang="ru-RU" sz="1600" dirty="0" smtClean="0">
                <a:solidFill>
                  <a:schemeClr val="tx1"/>
                </a:solidFill>
                <a:latin typeface="Times New Roman Tj" pitchFamily="18" charset="-52"/>
              </a:rPr>
              <a:t> ;</a:t>
            </a:r>
          </a:p>
          <a:p>
            <a:pPr marL="452438" lvl="0" indent="-365125" algn="just">
              <a:buFont typeface="Wingdings" pitchFamily="2" charset="2"/>
              <a:buChar char="Ø"/>
            </a:pPr>
            <a:r>
              <a:rPr lang="ru-RU" sz="1600" dirty="0" err="1" smtClean="0">
                <a:solidFill>
                  <a:schemeClr val="tx1"/>
                </a:solidFill>
                <a:latin typeface="Times New Roman Tj" pitchFamily="18" charset="-52"/>
              </a:rPr>
              <a:t>Комплексњои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таълимї</a:t>
            </a:r>
            <a:r>
              <a:rPr lang="ru-RU" sz="1600" dirty="0" smtClean="0">
                <a:solidFill>
                  <a:schemeClr val="tx1"/>
                </a:solidFill>
                <a:latin typeface="Times New Roman Tj" pitchFamily="18" charset="-52"/>
              </a:rPr>
              <a:t> – </a:t>
            </a:r>
            <a:r>
              <a:rPr lang="ru-RU" sz="1600" dirty="0" err="1" smtClean="0">
                <a:solidFill>
                  <a:schemeClr val="tx1"/>
                </a:solidFill>
                <a:latin typeface="Times New Roman Tj" pitchFamily="18" charset="-52"/>
              </a:rPr>
              <a:t>методї</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китобњои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дарсї</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ва</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дастурњои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методї</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љињати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иљрои</a:t>
            </a:r>
            <a:r>
              <a:rPr lang="ru-RU" sz="1600" dirty="0" smtClean="0">
                <a:solidFill>
                  <a:schemeClr val="tx1"/>
                </a:solidFill>
                <a:latin typeface="Times New Roman Tj" pitchFamily="18" charset="-52"/>
              </a:rPr>
              <a:t> кори </a:t>
            </a:r>
            <a:r>
              <a:rPr lang="ru-RU" sz="1600" dirty="0" err="1" smtClean="0">
                <a:solidFill>
                  <a:schemeClr val="tx1"/>
                </a:solidFill>
                <a:latin typeface="Times New Roman Tj" pitchFamily="18" charset="-52"/>
              </a:rPr>
              <a:t>мустаќилонаи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донишљўён</a:t>
            </a:r>
            <a:r>
              <a:rPr lang="ru-RU" sz="1600" dirty="0" smtClean="0">
                <a:solidFill>
                  <a:schemeClr val="tx1"/>
                </a:solidFill>
                <a:latin typeface="Times New Roman Tj" pitchFamily="18" charset="-52"/>
              </a:rPr>
              <a:t>,  дар </a:t>
            </a:r>
            <a:r>
              <a:rPr lang="ru-RU" sz="1600" dirty="0" err="1" smtClean="0">
                <a:solidFill>
                  <a:schemeClr val="tx1"/>
                </a:solidFill>
                <a:latin typeface="Times New Roman Tj" pitchFamily="18" charset="-52"/>
              </a:rPr>
              <a:t>шакли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чопї</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ва</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электронї</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тањия</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ва</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нашр</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гардиданд</a:t>
            </a:r>
            <a:r>
              <a:rPr lang="ru-RU" sz="1600" dirty="0" smtClean="0">
                <a:solidFill>
                  <a:schemeClr val="tx1"/>
                </a:solidFill>
                <a:latin typeface="Times New Roman Tj" pitchFamily="18" charset="-52"/>
              </a:rPr>
              <a:t> ;</a:t>
            </a:r>
          </a:p>
          <a:p>
            <a:pPr marL="452438" lvl="0" indent="-365125" algn="just">
              <a:buFont typeface="Wingdings" pitchFamily="2" charset="2"/>
              <a:buChar char="Ø"/>
            </a:pPr>
            <a:r>
              <a:rPr lang="ru-RU" sz="1600" dirty="0" err="1" smtClean="0">
                <a:solidFill>
                  <a:schemeClr val="tx1"/>
                </a:solidFill>
                <a:latin typeface="Times New Roman Tj" pitchFamily="18" charset="-52"/>
              </a:rPr>
              <a:t>Бо</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маќсади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таъмини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назорати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босифати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иљрои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корњои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мустаќилонаи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донишљўён</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бо</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роњбарии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устод</a:t>
            </a:r>
            <a:r>
              <a:rPr lang="ru-RU" sz="1600" dirty="0" smtClean="0">
                <a:solidFill>
                  <a:schemeClr val="tx1"/>
                </a:solidFill>
                <a:latin typeface="Times New Roman Tj" pitchFamily="18" charset="-52"/>
              </a:rPr>
              <a:t> (КМРУ) </a:t>
            </a:r>
            <a:r>
              <a:rPr lang="ru-RU" sz="1600" dirty="0" err="1" smtClean="0">
                <a:solidFill>
                  <a:schemeClr val="tx1"/>
                </a:solidFill>
                <a:latin typeface="Times New Roman Tj" pitchFamily="18" charset="-52"/>
              </a:rPr>
              <a:t>соатњои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барои</a:t>
            </a:r>
            <a:r>
              <a:rPr lang="ru-RU" sz="1600" dirty="0" smtClean="0">
                <a:solidFill>
                  <a:schemeClr val="tx1"/>
                </a:solidFill>
                <a:latin typeface="Times New Roman Tj" pitchFamily="18" charset="-52"/>
              </a:rPr>
              <a:t> ин </a:t>
            </a:r>
            <a:r>
              <a:rPr lang="ru-RU" sz="1600" dirty="0" err="1" smtClean="0">
                <a:solidFill>
                  <a:schemeClr val="tx1"/>
                </a:solidFill>
                <a:latin typeface="Times New Roman Tj" pitchFamily="18" charset="-52"/>
              </a:rPr>
              <a:t>амал</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људошуда</a:t>
            </a:r>
            <a:r>
              <a:rPr lang="ru-RU" sz="1600" dirty="0" smtClean="0">
                <a:solidFill>
                  <a:schemeClr val="tx1"/>
                </a:solidFill>
                <a:latin typeface="Times New Roman Tj" pitchFamily="18" charset="-52"/>
              </a:rPr>
              <a:t> ба </a:t>
            </a:r>
            <a:r>
              <a:rPr lang="ru-RU" sz="1600" dirty="0" err="1" smtClean="0">
                <a:solidFill>
                  <a:schemeClr val="tx1"/>
                </a:solidFill>
                <a:latin typeface="Times New Roman Tj" pitchFamily="18" charset="-52"/>
              </a:rPr>
              <a:t>љадвали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дарсї</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ворид</a:t>
            </a:r>
            <a:r>
              <a:rPr lang="ru-RU" sz="1600" dirty="0" smtClean="0">
                <a:solidFill>
                  <a:schemeClr val="tx1"/>
                </a:solidFill>
                <a:latin typeface="Times New Roman Tj" pitchFamily="18" charset="-52"/>
              </a:rPr>
              <a:t> карда </a:t>
            </a:r>
            <a:r>
              <a:rPr lang="ru-RU" sz="1600" dirty="0" err="1" smtClean="0">
                <a:solidFill>
                  <a:schemeClr val="tx1"/>
                </a:solidFill>
                <a:latin typeface="Times New Roman Tj" pitchFamily="18" charset="-52"/>
              </a:rPr>
              <a:t>шуданд</a:t>
            </a:r>
            <a:r>
              <a:rPr lang="ru-RU" sz="1600" dirty="0" smtClean="0">
                <a:solidFill>
                  <a:schemeClr val="tx1"/>
                </a:solidFill>
                <a:latin typeface="Times New Roman Tj" pitchFamily="18" charset="-52"/>
              </a:rPr>
              <a:t>;</a:t>
            </a:r>
          </a:p>
          <a:p>
            <a:pPr marL="452438" lvl="0" indent="-365125" algn="just">
              <a:buFont typeface="Wingdings" pitchFamily="2" charset="2"/>
              <a:buChar char="Ø"/>
            </a:pPr>
            <a:r>
              <a:rPr lang="ru-RU" sz="1600" dirty="0" err="1" smtClean="0">
                <a:solidFill>
                  <a:schemeClr val="tx1"/>
                </a:solidFill>
                <a:latin typeface="Times New Roman Tj" pitchFamily="18" charset="-52"/>
              </a:rPr>
              <a:t>Шуъбањои</a:t>
            </a:r>
            <a:r>
              <a:rPr lang="ru-RU" sz="1600" dirty="0" smtClean="0">
                <a:solidFill>
                  <a:schemeClr val="tx1"/>
                </a:solidFill>
                <a:latin typeface="Times New Roman Tj" pitchFamily="18" charset="-52"/>
              </a:rPr>
              <a:t> «Мониторинг </a:t>
            </a:r>
            <a:r>
              <a:rPr lang="ru-RU" sz="1600" dirty="0" err="1" smtClean="0">
                <a:solidFill>
                  <a:schemeClr val="tx1"/>
                </a:solidFill>
                <a:latin typeface="Times New Roman Tj" pitchFamily="18" charset="-52"/>
              </a:rPr>
              <a:t>ва</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идораи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сифати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таълим</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Таљрибаомўзї</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ва</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карера</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таъсис</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дода</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шуданд</a:t>
            </a:r>
            <a:r>
              <a:rPr lang="ru-RU" sz="1600" dirty="0" smtClean="0">
                <a:solidFill>
                  <a:schemeClr val="tx1"/>
                </a:solidFill>
                <a:latin typeface="Times New Roman Tj" pitchFamily="18" charset="-52"/>
              </a:rPr>
              <a:t>;</a:t>
            </a:r>
          </a:p>
          <a:p>
            <a:pPr marL="452438" indent="-365125" algn="just">
              <a:buFont typeface="Wingdings" pitchFamily="2" charset="2"/>
              <a:buChar char="Ø"/>
            </a:pPr>
            <a:r>
              <a:rPr lang="ru-RU" sz="1600" dirty="0" smtClean="0">
                <a:solidFill>
                  <a:schemeClr val="tx1"/>
                </a:solidFill>
                <a:latin typeface="Times New Roman Tj" pitchFamily="18" charset="-52"/>
              </a:rPr>
              <a:t>Аз </a:t>
            </a:r>
            <a:r>
              <a:rPr lang="ru-RU" sz="1600" dirty="0" err="1" smtClean="0">
                <a:solidFill>
                  <a:schemeClr val="tx1"/>
                </a:solidFill>
                <a:latin typeface="Times New Roman Tj" pitchFamily="18" charset="-52"/>
              </a:rPr>
              <a:t>љониби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устодони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донишгоњ</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трененгу</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семинарњои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омўзишї</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барои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устодону</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мутахассисони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донишгоњњои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дигар</a:t>
            </a:r>
            <a:r>
              <a:rPr lang="ru-RU" sz="1600" dirty="0" smtClean="0">
                <a:solidFill>
                  <a:schemeClr val="tx1"/>
                </a:solidFill>
                <a:latin typeface="Times New Roman Tj" pitchFamily="18" charset="-52"/>
              </a:rPr>
              <a:t> дар </a:t>
            </a:r>
            <a:r>
              <a:rPr lang="ru-RU" sz="1600" dirty="0" err="1" smtClean="0">
                <a:solidFill>
                  <a:schemeClr val="tx1"/>
                </a:solidFill>
                <a:latin typeface="Times New Roman Tj" pitchFamily="18" charset="-52"/>
              </a:rPr>
              <a:t>мавзўи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Асосњои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низоми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кредитии</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тањсилот</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гузаронида</a:t>
            </a:r>
            <a:r>
              <a:rPr lang="ru-RU" sz="1600" dirty="0" smtClean="0">
                <a:solidFill>
                  <a:schemeClr val="tx1"/>
                </a:solidFill>
                <a:latin typeface="Times New Roman Tj" pitchFamily="18" charset="-52"/>
              </a:rPr>
              <a:t> </a:t>
            </a:r>
            <a:r>
              <a:rPr lang="ru-RU" sz="1600" dirty="0" err="1" smtClean="0">
                <a:solidFill>
                  <a:schemeClr val="tx1"/>
                </a:solidFill>
                <a:latin typeface="Times New Roman Tj" pitchFamily="18" charset="-52"/>
              </a:rPr>
              <a:t>шуданд</a:t>
            </a:r>
            <a:r>
              <a:rPr lang="ru-RU" sz="1600" dirty="0" smtClean="0">
                <a:solidFill>
                  <a:schemeClr val="tx1"/>
                </a:solidFill>
                <a:latin typeface="Times New Roman Tj" pitchFamily="18" charset="-52"/>
              </a:rPr>
              <a:t>.</a:t>
            </a:r>
            <a:endParaRPr lang="ru-RU" sz="1600" dirty="0">
              <a:solidFill>
                <a:schemeClr val="tx1"/>
              </a:solidFill>
              <a:latin typeface="Times New Roman Tj" pitchFamily="18" charset="-52"/>
            </a:endParaRPr>
          </a:p>
        </p:txBody>
      </p:sp>
      <p:sp>
        <p:nvSpPr>
          <p:cNvPr id="4" name="Rectangle 5"/>
          <p:cNvSpPr>
            <a:spLocks noChangeArrowheads="1"/>
          </p:cNvSpPr>
          <p:nvPr/>
        </p:nvSpPr>
        <p:spPr bwMode="auto">
          <a:xfrm>
            <a:off x="0" y="14288"/>
            <a:ext cx="9144000" cy="385762"/>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a:solidFill>
                  <a:srgbClr val="FFFFFF"/>
                </a:solidFill>
                <a:latin typeface="Times New Roman Tj" pitchFamily="18" charset="-52"/>
              </a:rPr>
              <a:t>                ДОНИШГОЊИ ДАВЛАТИИ ТИЉОРАТИ ТОЉИКИСТОН</a:t>
            </a:r>
          </a:p>
          <a:p>
            <a:endParaRPr lang="ru-RU" sz="2000" dirty="0"/>
          </a:p>
        </p:txBody>
      </p:sp>
      <p:sp>
        <p:nvSpPr>
          <p:cNvPr id="6" name="Rectangle 5"/>
          <p:cNvSpPr>
            <a:spLocks noChangeArrowheads="1"/>
          </p:cNvSpPr>
          <p:nvPr/>
        </p:nvSpPr>
        <p:spPr bwMode="auto">
          <a:xfrm>
            <a:off x="0" y="6443660"/>
            <a:ext cx="9144000" cy="414340"/>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smtClean="0">
                <a:solidFill>
                  <a:srgbClr val="FFFFFF"/>
                </a:solidFill>
                <a:latin typeface="Times New Roman Tj" pitchFamily="18" charset="-52"/>
              </a:rPr>
              <a:t>ДУШАНБЕ – 2015 </a:t>
            </a:r>
          </a:p>
          <a:p>
            <a:endParaRPr lang="ru-RU" sz="2000" dirty="0"/>
          </a:p>
        </p:txBody>
      </p:sp>
      <p:pic>
        <p:nvPicPr>
          <p:cNvPr id="8" name="Рисунок 2" descr="C:\Documents and Settings\Abit2011\Рабочий стол\1\ЛОГОТИПИ ДОНИШГОХ нав_1.png"/>
          <p:cNvPicPr>
            <a:picLocks noChangeAspect="1" noChangeArrowheads="1"/>
          </p:cNvPicPr>
          <p:nvPr/>
        </p:nvPicPr>
        <p:blipFill>
          <a:blip r:embed="rId2"/>
          <a:srcRect/>
          <a:stretch>
            <a:fillRect/>
          </a:stretch>
        </p:blipFill>
        <p:spPr bwMode="auto">
          <a:xfrm>
            <a:off x="160559" y="0"/>
            <a:ext cx="417600" cy="412070"/>
          </a:xfrm>
          <a:prstGeom prst="rect">
            <a:avLst/>
          </a:prstGeom>
          <a:noFill/>
          <a:ln w="9525">
            <a:noFill/>
            <a:miter lim="800000"/>
            <a:headEnd/>
            <a:tailEnd/>
          </a:ln>
        </p:spPr>
      </p:pic>
    </p:spTree>
  </p:cSld>
  <p:clrMapOvr>
    <a:masterClrMapping/>
  </p:clrMapOvr>
  <p:transition>
    <p:cover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785795"/>
            <a:ext cx="8501122" cy="1071570"/>
          </a:xfrm>
        </p:spPr>
        <p:txBody>
          <a:bodyPr>
            <a:normAutofit/>
          </a:bodyPr>
          <a:lstStyle/>
          <a:p>
            <a:r>
              <a:rPr lang="ru-RU" sz="2800" b="1" dirty="0" err="1" smtClean="0">
                <a:latin typeface="Times New Roman Tj" pitchFamily="18" charset="-52"/>
              </a:rPr>
              <a:t>Лоињањои</a:t>
            </a:r>
            <a:r>
              <a:rPr lang="ru-RU" sz="2800" b="1" dirty="0" smtClean="0">
                <a:latin typeface="Times New Roman Tj" pitchFamily="18" charset="-52"/>
              </a:rPr>
              <a:t> </a:t>
            </a:r>
            <a:r>
              <a:rPr lang="ru-RU" sz="2800" b="1" dirty="0" err="1" smtClean="0">
                <a:latin typeface="Times New Roman Tj" pitchFamily="18" charset="-52"/>
              </a:rPr>
              <a:t>байналмилалии</a:t>
            </a:r>
            <a:r>
              <a:rPr lang="ru-RU" sz="2800" b="1" dirty="0" smtClean="0">
                <a:latin typeface="Times New Roman Tj" pitchFamily="18" charset="-52"/>
              </a:rPr>
              <a:t> </a:t>
            </a:r>
            <a:r>
              <a:rPr lang="ru-RU" sz="2800" b="1" dirty="0" err="1" smtClean="0">
                <a:latin typeface="Times New Roman Tj" pitchFamily="18" charset="-52"/>
              </a:rPr>
              <a:t>амалигардида</a:t>
            </a:r>
            <a:r>
              <a:rPr lang="ru-RU" sz="2800" b="1" dirty="0" smtClean="0">
                <a:latin typeface="Times New Roman Tj" pitchFamily="18" charset="-52"/>
              </a:rPr>
              <a:t> дар </a:t>
            </a:r>
            <a:r>
              <a:rPr lang="ru-RU" sz="2800" b="1" dirty="0" err="1" smtClean="0">
                <a:latin typeface="Times New Roman Tj" pitchFamily="18" charset="-52"/>
              </a:rPr>
              <a:t>марњилаи</a:t>
            </a:r>
            <a:r>
              <a:rPr lang="ru-RU" sz="2800" b="1" dirty="0" smtClean="0">
                <a:latin typeface="Times New Roman Tj" pitchFamily="18" charset="-52"/>
              </a:rPr>
              <a:t> </a:t>
            </a:r>
            <a:r>
              <a:rPr lang="ru-RU" sz="2800" b="1" dirty="0" err="1" smtClean="0">
                <a:latin typeface="Times New Roman Tj" pitchFamily="18" charset="-52"/>
              </a:rPr>
              <a:t>дуюм</a:t>
            </a:r>
            <a:endParaRPr lang="ru-RU" sz="2800" dirty="0"/>
          </a:p>
        </p:txBody>
      </p:sp>
      <p:sp>
        <p:nvSpPr>
          <p:cNvPr id="3" name="Подзаголовок 2"/>
          <p:cNvSpPr>
            <a:spLocks noGrp="1"/>
          </p:cNvSpPr>
          <p:nvPr>
            <p:ph type="subTitle" idx="1"/>
          </p:nvPr>
        </p:nvSpPr>
        <p:spPr>
          <a:xfrm>
            <a:off x="214282" y="2143116"/>
            <a:ext cx="8786874" cy="3495684"/>
          </a:xfrm>
        </p:spPr>
        <p:txBody>
          <a:bodyPr>
            <a:normAutofit/>
          </a:bodyPr>
          <a:lstStyle/>
          <a:p>
            <a:pPr marL="269875" lvl="0" indent="-269875" algn="l">
              <a:buFont typeface="Wingdings" pitchFamily="2" charset="2"/>
              <a:buChar char="Ø"/>
            </a:pPr>
            <a:r>
              <a:rPr lang="ru-RU" sz="2900" dirty="0" err="1" smtClean="0">
                <a:solidFill>
                  <a:schemeClr val="tx1"/>
                </a:solidFill>
                <a:latin typeface="Times New Roman Tj" pitchFamily="18" charset="-52"/>
              </a:rPr>
              <a:t>Лоињаи</a:t>
            </a:r>
            <a:r>
              <a:rPr lang="ru-RU" sz="2900" dirty="0" smtClean="0">
                <a:solidFill>
                  <a:schemeClr val="tx1"/>
                </a:solidFill>
                <a:latin typeface="Times New Roman Tj" pitchFamily="18" charset="-52"/>
              </a:rPr>
              <a:t> «</a:t>
            </a:r>
            <a:r>
              <a:rPr lang="ru-RU" sz="2900" dirty="0" err="1" smtClean="0">
                <a:solidFill>
                  <a:schemeClr val="tx1"/>
                </a:solidFill>
                <a:latin typeface="Times New Roman Tj" pitchFamily="18" charset="-52"/>
              </a:rPr>
              <a:t>Таъминоти</a:t>
            </a:r>
            <a:r>
              <a:rPr lang="ru-RU" sz="2900" dirty="0" smtClean="0">
                <a:solidFill>
                  <a:schemeClr val="tx1"/>
                </a:solidFill>
                <a:latin typeface="Times New Roman Tj" pitchFamily="18" charset="-52"/>
              </a:rPr>
              <a:t> </a:t>
            </a:r>
            <a:r>
              <a:rPr lang="ru-RU" sz="2900" dirty="0" err="1" smtClean="0">
                <a:solidFill>
                  <a:schemeClr val="tx1"/>
                </a:solidFill>
                <a:latin typeface="Times New Roman Tj" pitchFamily="18" charset="-52"/>
              </a:rPr>
              <a:t>кадрї</a:t>
            </a:r>
            <a:r>
              <a:rPr lang="ru-RU" sz="2900" dirty="0" smtClean="0">
                <a:solidFill>
                  <a:schemeClr val="tx1"/>
                </a:solidFill>
                <a:latin typeface="Times New Roman Tj" pitchFamily="18" charset="-52"/>
              </a:rPr>
              <a:t>, </a:t>
            </a:r>
            <a:r>
              <a:rPr lang="ru-RU" sz="2900" dirty="0" err="1" smtClean="0">
                <a:solidFill>
                  <a:schemeClr val="tx1"/>
                </a:solidFill>
                <a:latin typeface="Times New Roman Tj" pitchFamily="18" charset="-52"/>
              </a:rPr>
              <a:t>техникї</a:t>
            </a:r>
            <a:r>
              <a:rPr lang="ru-RU" sz="2900" dirty="0" smtClean="0">
                <a:solidFill>
                  <a:schemeClr val="tx1"/>
                </a:solidFill>
                <a:latin typeface="Times New Roman Tj" pitchFamily="18" charset="-52"/>
              </a:rPr>
              <a:t> </a:t>
            </a:r>
            <a:r>
              <a:rPr lang="ru-RU" sz="2900" dirty="0" err="1" smtClean="0">
                <a:solidFill>
                  <a:schemeClr val="tx1"/>
                </a:solidFill>
                <a:latin typeface="Times New Roman Tj" pitchFamily="18" charset="-52"/>
              </a:rPr>
              <a:t>ва</a:t>
            </a:r>
            <a:r>
              <a:rPr lang="ru-RU" sz="2900" dirty="0" smtClean="0">
                <a:solidFill>
                  <a:schemeClr val="tx1"/>
                </a:solidFill>
                <a:latin typeface="Times New Roman Tj" pitchFamily="18" charset="-52"/>
              </a:rPr>
              <a:t> </a:t>
            </a:r>
            <a:r>
              <a:rPr lang="ru-RU" sz="2900" dirty="0" err="1" smtClean="0">
                <a:solidFill>
                  <a:schemeClr val="tx1"/>
                </a:solidFill>
                <a:latin typeface="Times New Roman Tj" pitchFamily="18" charset="-52"/>
              </a:rPr>
              <a:t>таълимї-методии</a:t>
            </a:r>
            <a:r>
              <a:rPr lang="ru-RU" sz="2900" dirty="0" smtClean="0">
                <a:solidFill>
                  <a:schemeClr val="tx1"/>
                </a:solidFill>
                <a:latin typeface="Times New Roman Tj" pitchFamily="18" charset="-52"/>
              </a:rPr>
              <a:t> </a:t>
            </a:r>
            <a:r>
              <a:rPr lang="ru-RU" sz="2900" dirty="0" err="1" smtClean="0">
                <a:solidFill>
                  <a:schemeClr val="tx1"/>
                </a:solidFill>
                <a:latin typeface="Times New Roman Tj" pitchFamily="18" charset="-52"/>
              </a:rPr>
              <a:t>низоми</a:t>
            </a:r>
            <a:r>
              <a:rPr lang="ru-RU" sz="2900" dirty="0" smtClean="0">
                <a:solidFill>
                  <a:schemeClr val="tx1"/>
                </a:solidFill>
                <a:latin typeface="Times New Roman Tj" pitchFamily="18" charset="-52"/>
              </a:rPr>
              <a:t> </a:t>
            </a:r>
            <a:r>
              <a:rPr lang="ru-RU" sz="2900" dirty="0" err="1" smtClean="0">
                <a:solidFill>
                  <a:schemeClr val="tx1"/>
                </a:solidFill>
                <a:latin typeface="Times New Roman Tj" pitchFamily="18" charset="-52"/>
              </a:rPr>
              <a:t>кредитии</a:t>
            </a:r>
            <a:r>
              <a:rPr lang="ru-RU" sz="2900" dirty="0" smtClean="0">
                <a:solidFill>
                  <a:schemeClr val="tx1"/>
                </a:solidFill>
                <a:latin typeface="Times New Roman Tj" pitchFamily="18" charset="-52"/>
              </a:rPr>
              <a:t> </a:t>
            </a:r>
            <a:r>
              <a:rPr lang="ru-RU" sz="2900" dirty="0" err="1" smtClean="0">
                <a:solidFill>
                  <a:schemeClr val="tx1"/>
                </a:solidFill>
                <a:latin typeface="Times New Roman Tj" pitchFamily="18" charset="-52"/>
              </a:rPr>
              <a:t>тањсилот</a:t>
            </a:r>
            <a:r>
              <a:rPr lang="ru-RU" sz="2900" dirty="0" smtClean="0">
                <a:solidFill>
                  <a:schemeClr val="tx1"/>
                </a:solidFill>
                <a:latin typeface="Times New Roman Tj" pitchFamily="18" charset="-52"/>
              </a:rPr>
              <a:t>», (2008) </a:t>
            </a:r>
            <a:r>
              <a:rPr lang="ru-RU" sz="2900" dirty="0" err="1" smtClean="0">
                <a:solidFill>
                  <a:schemeClr val="tx1"/>
                </a:solidFill>
                <a:latin typeface="Times New Roman Tj" pitchFamily="18" charset="-52"/>
              </a:rPr>
              <a:t>њамоњангсози</a:t>
            </a:r>
            <a:r>
              <a:rPr lang="ru-RU" sz="2900" dirty="0" smtClean="0">
                <a:solidFill>
                  <a:schemeClr val="tx1"/>
                </a:solidFill>
                <a:latin typeface="Times New Roman Tj" pitchFamily="18" charset="-52"/>
              </a:rPr>
              <a:t> </a:t>
            </a:r>
            <a:r>
              <a:rPr lang="ru-RU" sz="2900" dirty="0" err="1" smtClean="0">
                <a:solidFill>
                  <a:schemeClr val="tx1"/>
                </a:solidFill>
                <a:latin typeface="Times New Roman Tj" pitchFamily="18" charset="-52"/>
              </a:rPr>
              <a:t>лоиња</a:t>
            </a:r>
            <a:r>
              <a:rPr lang="ru-RU" sz="2900" dirty="0" smtClean="0">
                <a:solidFill>
                  <a:schemeClr val="tx1"/>
                </a:solidFill>
                <a:latin typeface="Times New Roman Tj" pitchFamily="18" charset="-52"/>
              </a:rPr>
              <a:t> </a:t>
            </a:r>
            <a:r>
              <a:rPr lang="ru-RU" sz="2900" dirty="0" err="1" smtClean="0">
                <a:solidFill>
                  <a:schemeClr val="tx1"/>
                </a:solidFill>
                <a:latin typeface="Times New Roman Tj" pitchFamily="18" charset="-52"/>
              </a:rPr>
              <a:t>дотсент</a:t>
            </a:r>
            <a:r>
              <a:rPr lang="ru-RU" sz="2900" dirty="0" smtClean="0">
                <a:solidFill>
                  <a:schemeClr val="tx1"/>
                </a:solidFill>
                <a:latin typeface="Times New Roman Tj" pitchFamily="18" charset="-52"/>
              </a:rPr>
              <a:t> </a:t>
            </a:r>
            <a:r>
              <a:rPr lang="ru-RU" sz="2900" dirty="0" err="1" smtClean="0">
                <a:solidFill>
                  <a:schemeClr val="tx1"/>
                </a:solidFill>
                <a:latin typeface="Times New Roman Tj" pitchFamily="18" charset="-52"/>
              </a:rPr>
              <a:t>Сангинов</a:t>
            </a:r>
            <a:r>
              <a:rPr lang="ru-RU" sz="2900" dirty="0" smtClean="0">
                <a:solidFill>
                  <a:schemeClr val="tx1"/>
                </a:solidFill>
                <a:latin typeface="Times New Roman Tj" pitchFamily="18" charset="-52"/>
              </a:rPr>
              <a:t> Н. С.;</a:t>
            </a:r>
          </a:p>
          <a:p>
            <a:pPr marL="269875" indent="-269875" algn="l">
              <a:buFont typeface="Wingdings" pitchFamily="2" charset="2"/>
              <a:buChar char="Ø"/>
            </a:pPr>
            <a:r>
              <a:rPr lang="ru-RU" sz="2900" dirty="0" err="1" smtClean="0">
                <a:solidFill>
                  <a:schemeClr val="tx1"/>
                </a:solidFill>
                <a:latin typeface="Times New Roman Tj" pitchFamily="18" charset="-52"/>
              </a:rPr>
              <a:t>Лоињаи</a:t>
            </a:r>
            <a:r>
              <a:rPr lang="ru-RU" sz="2900" dirty="0" smtClean="0">
                <a:solidFill>
                  <a:schemeClr val="tx1"/>
                </a:solidFill>
                <a:latin typeface="Times New Roman Tj" pitchFamily="18" charset="-52"/>
              </a:rPr>
              <a:t> </a:t>
            </a:r>
            <a:r>
              <a:rPr lang="ru-RU" sz="2900" dirty="0" err="1" smtClean="0">
                <a:solidFill>
                  <a:schemeClr val="tx1"/>
                </a:solidFill>
                <a:latin typeface="Times New Roman Tj" pitchFamily="18" charset="-52"/>
              </a:rPr>
              <a:t>муштараки</a:t>
            </a:r>
            <a:r>
              <a:rPr lang="ru-RU" sz="2900" dirty="0" smtClean="0">
                <a:solidFill>
                  <a:schemeClr val="tx1"/>
                </a:solidFill>
                <a:latin typeface="Times New Roman Tj" pitchFamily="18" charset="-52"/>
              </a:rPr>
              <a:t> </a:t>
            </a:r>
            <a:r>
              <a:rPr lang="ru-RU" sz="2900" dirty="0" err="1" smtClean="0">
                <a:solidFill>
                  <a:schemeClr val="tx1"/>
                </a:solidFill>
                <a:latin typeface="Times New Roman Tj" pitchFamily="18" charset="-52"/>
              </a:rPr>
              <a:t>Иттињоди</a:t>
            </a:r>
            <a:r>
              <a:rPr lang="ru-RU" sz="2900" dirty="0" smtClean="0">
                <a:solidFill>
                  <a:schemeClr val="tx1"/>
                </a:solidFill>
                <a:latin typeface="Times New Roman Tj" pitchFamily="18" charset="-52"/>
              </a:rPr>
              <a:t> </a:t>
            </a:r>
            <a:r>
              <a:rPr lang="ru-RU" sz="2900" dirty="0" err="1" smtClean="0">
                <a:solidFill>
                  <a:schemeClr val="tx1"/>
                </a:solidFill>
                <a:latin typeface="Times New Roman Tj" pitchFamily="18" charset="-52"/>
              </a:rPr>
              <a:t>Аврупо</a:t>
            </a:r>
            <a:r>
              <a:rPr lang="ru-RU" sz="2900" dirty="0" smtClean="0">
                <a:solidFill>
                  <a:schemeClr val="tx1"/>
                </a:solidFill>
                <a:latin typeface="Times New Roman Tj" pitchFamily="18" charset="-52"/>
              </a:rPr>
              <a:t>/ </a:t>
            </a:r>
            <a:r>
              <a:rPr lang="ru-RU" sz="2900" dirty="0" err="1" smtClean="0">
                <a:solidFill>
                  <a:schemeClr val="tx1"/>
                </a:solidFill>
                <a:latin typeface="Times New Roman Tj" pitchFamily="18" charset="-52"/>
              </a:rPr>
              <a:t>Темпус</a:t>
            </a:r>
            <a:r>
              <a:rPr lang="ru-RU" sz="2900" dirty="0" smtClean="0">
                <a:solidFill>
                  <a:schemeClr val="tx1"/>
                </a:solidFill>
                <a:latin typeface="Times New Roman Tj" pitchFamily="18" charset="-52"/>
              </a:rPr>
              <a:t>  «</a:t>
            </a:r>
            <a:r>
              <a:rPr lang="ru-RU" sz="2900" dirty="0" err="1" smtClean="0">
                <a:solidFill>
                  <a:schemeClr val="tx1"/>
                </a:solidFill>
                <a:latin typeface="Times New Roman Tj" pitchFamily="18" charset="-52"/>
              </a:rPr>
              <a:t>Идоракунии</a:t>
            </a:r>
            <a:r>
              <a:rPr lang="ru-RU" sz="2900" dirty="0" smtClean="0">
                <a:solidFill>
                  <a:schemeClr val="tx1"/>
                </a:solidFill>
                <a:latin typeface="Times New Roman Tj" pitchFamily="18" charset="-52"/>
              </a:rPr>
              <a:t> </a:t>
            </a:r>
            <a:r>
              <a:rPr lang="ru-RU" sz="2900" dirty="0" err="1" smtClean="0">
                <a:solidFill>
                  <a:schemeClr val="tx1"/>
                </a:solidFill>
                <a:latin typeface="Times New Roman Tj" pitchFamily="18" charset="-52"/>
              </a:rPr>
              <a:t>мактаби</a:t>
            </a:r>
            <a:r>
              <a:rPr lang="ru-RU" sz="2900" dirty="0" smtClean="0">
                <a:solidFill>
                  <a:schemeClr val="tx1"/>
                </a:solidFill>
                <a:latin typeface="Times New Roman Tj" pitchFamily="18" charset="-52"/>
              </a:rPr>
              <a:t> </a:t>
            </a:r>
            <a:r>
              <a:rPr lang="ru-RU" sz="2900" dirty="0" err="1" smtClean="0">
                <a:solidFill>
                  <a:schemeClr val="tx1"/>
                </a:solidFill>
                <a:latin typeface="Times New Roman Tj" pitchFamily="18" charset="-52"/>
              </a:rPr>
              <a:t>олї</a:t>
            </a:r>
            <a:r>
              <a:rPr lang="ru-RU" sz="2900" dirty="0" smtClean="0">
                <a:solidFill>
                  <a:schemeClr val="tx1"/>
                </a:solidFill>
                <a:latin typeface="Times New Roman Tj" pitchFamily="18" charset="-52"/>
              </a:rPr>
              <a:t>» - «</a:t>
            </a:r>
            <a:r>
              <a:rPr lang="ru-RU" sz="2900" dirty="0" err="1" smtClean="0">
                <a:solidFill>
                  <a:schemeClr val="tx1"/>
                </a:solidFill>
                <a:latin typeface="Times New Roman Tj" pitchFamily="18" charset="-52"/>
              </a:rPr>
              <a:t>Помир</a:t>
            </a:r>
            <a:r>
              <a:rPr lang="ru-RU" sz="2900" dirty="0" smtClean="0">
                <a:solidFill>
                  <a:schemeClr val="tx1"/>
                </a:solidFill>
                <a:latin typeface="Times New Roman Tj" pitchFamily="18" charset="-52"/>
              </a:rPr>
              <a:t>», (2007-2008) </a:t>
            </a:r>
            <a:r>
              <a:rPr lang="ru-RU" sz="2900" dirty="0" err="1" smtClean="0">
                <a:solidFill>
                  <a:schemeClr val="tx1"/>
                </a:solidFill>
                <a:latin typeface="Times New Roman Tj" pitchFamily="18" charset="-52"/>
              </a:rPr>
              <a:t>њамоњангсози</a:t>
            </a:r>
            <a:r>
              <a:rPr lang="ru-RU" sz="2900" dirty="0" smtClean="0">
                <a:solidFill>
                  <a:schemeClr val="tx1"/>
                </a:solidFill>
                <a:latin typeface="Times New Roman Tj" pitchFamily="18" charset="-52"/>
              </a:rPr>
              <a:t> </a:t>
            </a:r>
            <a:r>
              <a:rPr lang="ru-RU" sz="2900" dirty="0" err="1" smtClean="0">
                <a:solidFill>
                  <a:schemeClr val="tx1"/>
                </a:solidFill>
                <a:latin typeface="Times New Roman Tj" pitchFamily="18" charset="-52"/>
              </a:rPr>
              <a:t>лоиња</a:t>
            </a:r>
            <a:r>
              <a:rPr lang="ru-RU" sz="2900" dirty="0" smtClean="0">
                <a:solidFill>
                  <a:schemeClr val="tx1"/>
                </a:solidFill>
                <a:latin typeface="Times New Roman Tj" pitchFamily="18" charset="-52"/>
              </a:rPr>
              <a:t> профессор </a:t>
            </a:r>
            <a:r>
              <a:rPr lang="ru-RU" sz="2900" dirty="0" err="1" smtClean="0">
                <a:solidFill>
                  <a:schemeClr val="tx1"/>
                </a:solidFill>
                <a:latin typeface="Times New Roman Tj" pitchFamily="18" charset="-52"/>
              </a:rPr>
              <a:t>Њабибов</a:t>
            </a:r>
            <a:r>
              <a:rPr lang="ru-RU" sz="2900" dirty="0" smtClean="0">
                <a:solidFill>
                  <a:schemeClr val="tx1"/>
                </a:solidFill>
                <a:latin typeface="Times New Roman Tj" pitchFamily="18" charset="-52"/>
              </a:rPr>
              <a:t> С.Њ.;</a:t>
            </a:r>
          </a:p>
        </p:txBody>
      </p:sp>
      <p:sp>
        <p:nvSpPr>
          <p:cNvPr id="4" name="Rectangle 5"/>
          <p:cNvSpPr>
            <a:spLocks noChangeArrowheads="1"/>
          </p:cNvSpPr>
          <p:nvPr/>
        </p:nvSpPr>
        <p:spPr bwMode="auto">
          <a:xfrm>
            <a:off x="0" y="6443660"/>
            <a:ext cx="9144000" cy="414340"/>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smtClean="0">
                <a:solidFill>
                  <a:srgbClr val="FFFFFF"/>
                </a:solidFill>
                <a:latin typeface="Times New Roman Tj" pitchFamily="18" charset="-52"/>
              </a:rPr>
              <a:t>ДУШАНБЕ – 2015 </a:t>
            </a:r>
          </a:p>
          <a:p>
            <a:endParaRPr lang="ru-RU" sz="2000" dirty="0"/>
          </a:p>
        </p:txBody>
      </p:sp>
      <p:sp>
        <p:nvSpPr>
          <p:cNvPr id="5" name="Rectangle 5"/>
          <p:cNvSpPr>
            <a:spLocks noChangeArrowheads="1"/>
          </p:cNvSpPr>
          <p:nvPr/>
        </p:nvSpPr>
        <p:spPr bwMode="auto">
          <a:xfrm>
            <a:off x="0" y="14288"/>
            <a:ext cx="9144000" cy="385762"/>
          </a:xfrm>
          <a:prstGeom prst="rect">
            <a:avLst/>
          </a:prstGeom>
          <a:solidFill>
            <a:srgbClr val="9C34DC"/>
          </a:solidFill>
          <a:ln w="9525">
            <a:solidFill>
              <a:srgbClr val="000000"/>
            </a:solidFill>
            <a:miter lim="800000"/>
            <a:headEnd/>
            <a:tailEnd/>
          </a:ln>
        </p:spPr>
        <p:txBody>
          <a:bodyPr/>
          <a:lstStyle/>
          <a:p>
            <a:pPr algn="ctr">
              <a:spcAft>
                <a:spcPts val="1000"/>
              </a:spcAft>
            </a:pPr>
            <a:r>
              <a:rPr lang="ru-RU" sz="1600" b="1" dirty="0">
                <a:solidFill>
                  <a:srgbClr val="FFFFFF"/>
                </a:solidFill>
                <a:latin typeface="Times New Roman Tj" pitchFamily="18" charset="-52"/>
              </a:rPr>
              <a:t>                ДОНИШГОЊИ ДАВЛАТИИ ТИЉОРАТИ ТОЉИКИСТОН</a:t>
            </a:r>
          </a:p>
          <a:p>
            <a:endParaRPr lang="ru-RU" sz="2000" dirty="0"/>
          </a:p>
        </p:txBody>
      </p:sp>
      <p:pic>
        <p:nvPicPr>
          <p:cNvPr id="8" name="Рисунок 2" descr="C:\Documents and Settings\Abit2011\Рабочий стол\1\ЛОГОТИПИ ДОНИШГОХ нав_1.png"/>
          <p:cNvPicPr>
            <a:picLocks noChangeAspect="1" noChangeArrowheads="1"/>
          </p:cNvPicPr>
          <p:nvPr/>
        </p:nvPicPr>
        <p:blipFill>
          <a:blip r:embed="rId2"/>
          <a:srcRect/>
          <a:stretch>
            <a:fillRect/>
          </a:stretch>
        </p:blipFill>
        <p:spPr bwMode="auto">
          <a:xfrm>
            <a:off x="160559" y="0"/>
            <a:ext cx="417600" cy="412070"/>
          </a:xfrm>
          <a:prstGeom prst="rect">
            <a:avLst/>
          </a:prstGeom>
          <a:noFill/>
          <a:ln w="9525">
            <a:noFill/>
            <a:miter lim="800000"/>
            <a:headEnd/>
            <a:tailEnd/>
          </a:ln>
        </p:spPr>
      </p:pic>
    </p:spTree>
  </p:cSld>
  <p:clrMapOvr>
    <a:masterClrMapping/>
  </p:clrMapOvr>
  <p:transition>
    <p:cover dir="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1593</TotalTime>
  <Words>2944</Words>
  <Application>Microsoft Office PowerPoint</Application>
  <PresentationFormat>Экран (4:3)</PresentationFormat>
  <Paragraphs>753</Paragraphs>
  <Slides>31</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РАВАНДИ ТАТБИЌИ НИЗОМИ КРЕДИТИИ ТАЊСИЛОТ ДАР ДОНИШГОЊИ ДАВЛАТИИ ТИЉОРАТИ ТОЉИКИСТОН:  МАРЊИЛАЊОИ АСОСЇ, ДАСТОВАРД ВА МУШКИЛОТ </vt:lpstr>
      <vt:lpstr>         «Дар Донишгоњи  давлатии тиљорати   Тољикистон бо татбиќи низоми кредитї ба як ќатор    дастовардњо   ноил    шудаанд.   Дар      давоми  панљ  соли охир дар донишгоњи мазкур дигаргунињои куллї ба миён омадаанд.  Аз љумла робитаи донишгоњ ба муассисањои таълимии кишварњои хориљї вусъат ёфта, заминаи моддиву техники он хеле бењтар шудааст. Донишгоњ барои гузаштан  ба  низоми   нав  мутахассисони    хориљиро љалб карда, њамзамон бо ин, барои таљрибаомўзии устодон дар дигар кишварњо  имконият  пайдо  кардааст  ва  дар натиљаи љорї кардани низоми мазкур ба баланд гардидани сифати таълим муваффаќ шудааст».                                          Эмомалї Рањмон         (Аз суханронии Президенти Љумњурии Тољикистон Эмомалї  Рањмон дар Рўзи дониш, санаи 01.09.2009  дар Донишгоњи давлатии тиљорат Тољикистон)                                                                                                                                         </vt:lpstr>
      <vt:lpstr>Асосњои њуќуќию меъёрии татбиќи низоми кредитии тањсилот дар ДДТТ </vt:lpstr>
      <vt:lpstr>Слайд 4</vt:lpstr>
      <vt:lpstr>Марњилањои асосии татбиќи низоми кредитии тањсилот дар ДДТТ</vt:lpstr>
      <vt:lpstr>Натиљањои  ноилгардида дар марњилаи аввал</vt:lpstr>
      <vt:lpstr>Лоињањои байналмилалии амалигардида дар марњилаи аввал</vt:lpstr>
      <vt:lpstr>Натиљањои  ноилгардида дар марњилаи дуюм</vt:lpstr>
      <vt:lpstr>Лоињањои байналмилалии амалигардида дар марњилаи дуюм</vt:lpstr>
      <vt:lpstr>Натиљањои  ноилгардида дар марњилаи сеюм</vt:lpstr>
      <vt:lpstr>Слайд 11</vt:lpstr>
      <vt:lpstr>Слайд 12</vt:lpstr>
      <vt:lpstr>Слайд 13</vt:lpstr>
      <vt:lpstr>Слайд 14</vt:lpstr>
      <vt:lpstr>Слайд 15</vt:lpstr>
      <vt:lpstr>Слайд 16</vt:lpstr>
      <vt:lpstr>Слайд 17</vt:lpstr>
      <vt:lpstr>Слайд 18</vt:lpstr>
      <vt:lpstr>Лоињањои байналмилалии амалигардида дар марњилаи сеюм</vt:lpstr>
      <vt:lpstr>Натиљањои  ноилгардида дар марњилаи чорум</vt:lpstr>
      <vt:lpstr>Слайд 21</vt:lpstr>
      <vt:lpstr>Натиљањои  ноилгардида дар марњилаи чорум</vt:lpstr>
      <vt:lpstr>Базаи моддї- техникии донишгоњ </vt:lpstr>
      <vt:lpstr>Слайд 24</vt:lpstr>
      <vt:lpstr>Слайд 25</vt:lpstr>
      <vt:lpstr>Слайд 26</vt:lpstr>
      <vt:lpstr>Лоињањои байналмилалии амалигардида дар марњилаи чорум</vt:lpstr>
      <vt:lpstr>Масъалањои њалталаб дар раванди татбиќи низоми кредитии тањсилот</vt:lpstr>
      <vt:lpstr>Тавсияњо љињати такмили раванди татбиќи низоми кредитии тањсилот ва воридшавї ба фазои ягонаи тањсилоти љањон  </vt:lpstr>
      <vt:lpstr>Слайд 30</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Раванди татбиќи низоми кредитии тањсилот дар Донишгоњи давлатии тиљорати Тољикистон</dc:title>
  <dc:creator>Гость</dc:creator>
  <cp:lastModifiedBy>Abit2011</cp:lastModifiedBy>
  <cp:revision>155</cp:revision>
  <cp:lastPrinted>2015-05-06T14:39:35Z</cp:lastPrinted>
  <dcterms:created xsi:type="dcterms:W3CDTF">2015-04-22T05:03:08Z</dcterms:created>
  <dcterms:modified xsi:type="dcterms:W3CDTF">2015-05-12T07:00:17Z</dcterms:modified>
</cp:coreProperties>
</file>